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9144000" cy="5143500" type="screen16x9"/>
  <p:notesSz cx="6858000" cy="9144000"/>
  <p:embeddedFontLst>
    <p:embeddedFont>
      <p:font typeface="Old Standard TT" panose="020B0604020202020204" charset="-18"/>
      <p:regular r:id="rId27"/>
      <p:bold r:id="rId28"/>
      <p:italic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754" y="7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c6f9035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c6f9035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c6f90357f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c6f90357f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c6f90357f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c6f90357f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c6f90357f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c6f90357f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c6f90357f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c6f90357f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28f4bda30c5cedce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28f4bda30c5cedce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28f4bda30c5cedce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28f4bda30c5cedce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28f4bda30c5cedce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28f4bda30c5cedce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28f4bda30c5cedce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28f4bda30c5cedce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28f4bda30c5cedce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28f4bda30c5cedce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28f4bda30c5cedce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28f4bda30c5cedce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c6f90357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c6f90357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31439be44ef_4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31439be44ef_4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31439be44ef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31439be44ef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28f4bda30c5cedce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28f4bda30c5cedce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31439be44ef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31439be44ef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6e2a4c75a4556002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6e2a4c75a4556002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3141c17dedb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3141c17dedb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c6f90357f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c6f90357f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3141c17dedb_1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3141c17dedb_1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c6f90357f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c6f90357f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c6f90357f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c6f90357f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3141c17dedb_1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3141c17dedb_1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c6f90357f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c6f90357f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100"/>
            <a:ext cx="9144000" cy="1711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1" name="Google Shape;11;p2"/>
          <p:cNvCxnSpPr/>
          <p:nvPr/>
        </p:nvCxnSpPr>
        <p:spPr>
          <a:xfrm>
            <a:off x="641934" y="3597500"/>
            <a:ext cx="3903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512700" y="1893300"/>
            <a:ext cx="8118600" cy="152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512700" y="3840639"/>
            <a:ext cx="8118600" cy="78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accent1"/>
                </a:solidFill>
              </a:defRPr>
            </a:lvl1pPr>
            <a:lvl2pPr lvl="1">
              <a:buNone/>
              <a:defRPr>
                <a:solidFill>
                  <a:schemeClr val="accent1"/>
                </a:solidFill>
              </a:defRPr>
            </a:lvl2pPr>
            <a:lvl3pPr lvl="2">
              <a:buNone/>
              <a:defRPr>
                <a:solidFill>
                  <a:schemeClr val="accent1"/>
                </a:solidFill>
              </a:defRPr>
            </a:lvl3pPr>
            <a:lvl4pPr lvl="3">
              <a:buNone/>
              <a:defRPr>
                <a:solidFill>
                  <a:schemeClr val="accent1"/>
                </a:solidFill>
              </a:defRPr>
            </a:lvl4pPr>
            <a:lvl5pPr lvl="4">
              <a:buNone/>
              <a:defRPr>
                <a:solidFill>
                  <a:schemeClr val="accent1"/>
                </a:solidFill>
              </a:defRPr>
            </a:lvl5pPr>
            <a:lvl6pPr lvl="5">
              <a:buNone/>
              <a:defRPr>
                <a:solidFill>
                  <a:schemeClr val="accent1"/>
                </a:solidFill>
              </a:defRPr>
            </a:lvl6pPr>
            <a:lvl7pPr lvl="6">
              <a:buNone/>
              <a:defRPr>
                <a:solidFill>
                  <a:schemeClr val="accent1"/>
                </a:solidFill>
              </a:defRPr>
            </a:lvl7pPr>
            <a:lvl8pPr lvl="7">
              <a:buNone/>
              <a:defRPr>
                <a:solidFill>
                  <a:schemeClr val="accent1"/>
                </a:solidFill>
              </a:defRPr>
            </a:lvl8pPr>
            <a:lvl9pPr lvl="8">
              <a:buNone/>
              <a:defRPr>
                <a:solidFill>
                  <a:schemeClr val="accen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039650"/>
            <a:ext cx="8520600" cy="210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2pPr>
            <a:lvl3pPr lvl="2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3pPr>
            <a:lvl4pPr lvl="3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4pPr>
            <a:lvl5pPr lvl="4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5pPr>
            <a:lvl6pPr lvl="5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6pPr>
            <a:lvl7pPr lvl="6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7pPr>
            <a:lvl8pPr lvl="7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8pPr>
            <a:lvl9pPr lvl="8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9pPr>
          </a:lstStyle>
          <a:p>
            <a:r>
              <a:t>xx%</a:t>
            </a:r>
          </a:p>
        </p:txBody>
      </p:sp>
      <p:sp>
        <p:nvSpPr>
          <p:cNvPr id="51" name="Google Shape;51;p11"/>
          <p:cNvSpPr txBox="1">
            <a:spLocks noGrp="1"/>
          </p:cNvSpPr>
          <p:nvPr>
            <p:ph type="body" idx="1"/>
          </p:nvPr>
        </p:nvSpPr>
        <p:spPr>
          <a:xfrm>
            <a:off x="311700" y="32284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2" name="Google Shape;52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Google Shape;16;p3"/>
          <p:cNvCxnSpPr/>
          <p:nvPr/>
        </p:nvCxnSpPr>
        <p:spPr>
          <a:xfrm>
            <a:off x="641934" y="3597500"/>
            <a:ext cx="390300" cy="0"/>
          </a:xfrm>
          <a:prstGeom prst="straightConnector1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512700" y="1893300"/>
            <a:ext cx="8118600" cy="152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accent1"/>
                </a:solidFill>
              </a:defRPr>
            </a:lvl1pPr>
            <a:lvl2pPr lvl="1">
              <a:buNone/>
              <a:defRPr>
                <a:solidFill>
                  <a:schemeClr val="accent1"/>
                </a:solidFill>
              </a:defRPr>
            </a:lvl2pPr>
            <a:lvl3pPr lvl="2">
              <a:buNone/>
              <a:defRPr>
                <a:solidFill>
                  <a:schemeClr val="accent1"/>
                </a:solidFill>
              </a:defRPr>
            </a:lvl3pPr>
            <a:lvl4pPr lvl="3">
              <a:buNone/>
              <a:defRPr>
                <a:solidFill>
                  <a:schemeClr val="accent1"/>
                </a:solidFill>
              </a:defRPr>
            </a:lvl4pPr>
            <a:lvl5pPr lvl="4">
              <a:buNone/>
              <a:defRPr>
                <a:solidFill>
                  <a:schemeClr val="accent1"/>
                </a:solidFill>
              </a:defRPr>
            </a:lvl5pPr>
            <a:lvl6pPr lvl="5">
              <a:buNone/>
              <a:defRPr>
                <a:solidFill>
                  <a:schemeClr val="accent1"/>
                </a:solidFill>
              </a:defRPr>
            </a:lvl6pPr>
            <a:lvl7pPr lvl="6">
              <a:buNone/>
              <a:defRPr>
                <a:solidFill>
                  <a:schemeClr val="accent1"/>
                </a:solidFill>
              </a:defRPr>
            </a:lvl7pPr>
            <a:lvl8pPr lvl="7">
              <a:buNone/>
              <a:defRPr>
                <a:solidFill>
                  <a:schemeClr val="accent1"/>
                </a:solidFill>
              </a:defRPr>
            </a:lvl8pPr>
            <a:lvl9pPr lvl="8">
              <a:buNone/>
              <a:defRPr>
                <a:solidFill>
                  <a:schemeClr val="accen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body" idx="1"/>
          </p:nvPr>
        </p:nvSpPr>
        <p:spPr>
          <a:xfrm>
            <a:off x="311700" y="1171675"/>
            <a:ext cx="3999900" cy="3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body" idx="2"/>
          </p:nvPr>
        </p:nvSpPr>
        <p:spPr>
          <a:xfrm>
            <a:off x="4832400" y="1171675"/>
            <a:ext cx="3999900" cy="3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lt2"/>
        </a:solidFill>
        <a:effectLst/>
      </p:bgPr>
    </p:bg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040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accent1"/>
                </a:solidFill>
              </a:defRPr>
            </a:lvl1pPr>
            <a:lvl2pPr lvl="1">
              <a:buNone/>
              <a:defRPr>
                <a:solidFill>
                  <a:schemeClr val="accent1"/>
                </a:solidFill>
              </a:defRPr>
            </a:lvl2pPr>
            <a:lvl3pPr lvl="2">
              <a:buNone/>
              <a:defRPr>
                <a:solidFill>
                  <a:schemeClr val="accent1"/>
                </a:solidFill>
              </a:defRPr>
            </a:lvl3pPr>
            <a:lvl4pPr lvl="3">
              <a:buNone/>
              <a:defRPr>
                <a:solidFill>
                  <a:schemeClr val="accent1"/>
                </a:solidFill>
              </a:defRPr>
            </a:lvl4pPr>
            <a:lvl5pPr lvl="4">
              <a:buNone/>
              <a:defRPr>
                <a:solidFill>
                  <a:schemeClr val="accent1"/>
                </a:solidFill>
              </a:defRPr>
            </a:lvl5pPr>
            <a:lvl6pPr lvl="5">
              <a:buNone/>
              <a:defRPr>
                <a:solidFill>
                  <a:schemeClr val="accent1"/>
                </a:solidFill>
              </a:defRPr>
            </a:lvl6pPr>
            <a:lvl7pPr lvl="6">
              <a:buNone/>
              <a:defRPr>
                <a:solidFill>
                  <a:schemeClr val="accent1"/>
                </a:solidFill>
              </a:defRPr>
            </a:lvl7pPr>
            <a:lvl8pPr lvl="7">
              <a:buNone/>
              <a:defRPr>
                <a:solidFill>
                  <a:schemeClr val="accent1"/>
                </a:solidFill>
              </a:defRPr>
            </a:lvl8pPr>
            <a:lvl9pPr lvl="8">
              <a:buNone/>
              <a:defRPr>
                <a:solidFill>
                  <a:schemeClr val="accen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1" name="Google Shape;41;p9"/>
          <p:cNvCxnSpPr/>
          <p:nvPr/>
        </p:nvCxnSpPr>
        <p:spPr>
          <a:xfrm>
            <a:off x="5029675" y="4495500"/>
            <a:ext cx="6864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2" name="Google Shape;42;p9"/>
          <p:cNvSpPr txBox="1">
            <a:spLocks noGrp="1"/>
          </p:cNvSpPr>
          <p:nvPr>
            <p:ph type="title"/>
          </p:nvPr>
        </p:nvSpPr>
        <p:spPr>
          <a:xfrm>
            <a:off x="265500" y="1382350"/>
            <a:ext cx="4045200" cy="133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subTitle" idx="1"/>
          </p:nvPr>
        </p:nvSpPr>
        <p:spPr>
          <a:xfrm>
            <a:off x="265500" y="276900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accent1"/>
                </a:solidFill>
              </a:defRPr>
            </a:lvl1pPr>
            <a:lvl2pPr lvl="1">
              <a:buNone/>
              <a:defRPr>
                <a:solidFill>
                  <a:schemeClr val="accent1"/>
                </a:solidFill>
              </a:defRPr>
            </a:lvl2pPr>
            <a:lvl3pPr lvl="2">
              <a:buNone/>
              <a:defRPr>
                <a:solidFill>
                  <a:schemeClr val="accent1"/>
                </a:solidFill>
              </a:defRPr>
            </a:lvl3pPr>
            <a:lvl4pPr lvl="3">
              <a:buNone/>
              <a:defRPr>
                <a:solidFill>
                  <a:schemeClr val="accent1"/>
                </a:solidFill>
              </a:defRPr>
            </a:lvl4pPr>
            <a:lvl5pPr lvl="4">
              <a:buNone/>
              <a:defRPr>
                <a:solidFill>
                  <a:schemeClr val="accent1"/>
                </a:solidFill>
              </a:defRPr>
            </a:lvl5pPr>
            <a:lvl6pPr lvl="5">
              <a:buNone/>
              <a:defRPr>
                <a:solidFill>
                  <a:schemeClr val="accent1"/>
                </a:solidFill>
              </a:defRPr>
            </a:lvl6pPr>
            <a:lvl7pPr lvl="6">
              <a:buNone/>
              <a:defRPr>
                <a:solidFill>
                  <a:schemeClr val="accent1"/>
                </a:solidFill>
              </a:defRPr>
            </a:lvl7pPr>
            <a:lvl8pPr lvl="7">
              <a:buNone/>
              <a:defRPr>
                <a:solidFill>
                  <a:schemeClr val="accent1"/>
                </a:solidFill>
              </a:defRPr>
            </a:lvl8pPr>
            <a:lvl9pPr lvl="8">
              <a:buNone/>
              <a:defRPr>
                <a:solidFill>
                  <a:schemeClr val="accen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8" name="Google Shape;48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paperback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ld Standard TT"/>
              <a:buChar char="●"/>
              <a:defRPr sz="18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ld Standard TT"/>
              <a:buChar char="○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ld Standard TT"/>
              <a:buChar char="■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ld Standard TT"/>
              <a:buChar char="●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ld Standard TT"/>
              <a:buChar char="○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ld Standard TT"/>
              <a:buChar char="■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ld Standard TT"/>
              <a:buChar char="●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ld Standard TT"/>
              <a:buChar char="○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ld Standard TT"/>
              <a:buChar char="■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lvl="1" algn="r"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lvl="2" algn="r"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lvl="3" algn="r"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lvl="4" algn="r"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lvl="5" algn="r"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lvl="6" algn="r"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lvl="7" algn="r"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lvl="8" algn="r"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9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 txBox="1">
            <a:spLocks noGrp="1"/>
          </p:cNvSpPr>
          <p:nvPr>
            <p:ph type="ctrTitle"/>
          </p:nvPr>
        </p:nvSpPr>
        <p:spPr>
          <a:xfrm>
            <a:off x="512700" y="1893300"/>
            <a:ext cx="8118600" cy="152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Dywersyfikacja ekosystemu STEM</a:t>
            </a:r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subTitle" idx="1"/>
          </p:nvPr>
        </p:nvSpPr>
        <p:spPr>
          <a:xfrm>
            <a:off x="197525" y="3840650"/>
            <a:ext cx="8756100" cy="78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Projekt Erasmus+ KA220 Partnerstwa w zakresie współpracy</a:t>
            </a:r>
            <a:endParaRPr/>
          </a:p>
        </p:txBody>
      </p:sp>
      <p:pic>
        <p:nvPicPr>
          <p:cNvPr id="61" name="Google Shape;61;p13" descr="A blue flag with yellow stars&#10;&#10;Description automatically generated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7525" y="0"/>
            <a:ext cx="1752600" cy="1771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 descr="A blue logo with text&#10;&#10;Description automatically generated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44450" y="190500"/>
            <a:ext cx="1162050" cy="1390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2"/>
          <p:cNvSpPr txBox="1">
            <a:spLocks noGrp="1"/>
          </p:cNvSpPr>
          <p:nvPr>
            <p:ph type="title"/>
          </p:nvPr>
        </p:nvSpPr>
        <p:spPr>
          <a:xfrm>
            <a:off x="1035950" y="195475"/>
            <a:ext cx="3891300" cy="284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Joensuu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3300"/>
              <a:t>05-07.11.2024</a:t>
            </a:r>
            <a:endParaRPr sz="3300"/>
          </a:p>
        </p:txBody>
      </p:sp>
      <p:pic>
        <p:nvPicPr>
          <p:cNvPr id="117" name="Google Shape;117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34500" y="428613"/>
            <a:ext cx="2466225" cy="4286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35938" y="2571738"/>
            <a:ext cx="2143125" cy="214312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67000"/>
              </a:srgb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3"/>
          <p:cNvSpPr txBox="1">
            <a:spLocks noGrp="1"/>
          </p:cNvSpPr>
          <p:nvPr>
            <p:ph type="title"/>
          </p:nvPr>
        </p:nvSpPr>
        <p:spPr>
          <a:xfrm>
            <a:off x="445275" y="251925"/>
            <a:ext cx="8505300" cy="16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Szkoła powszechna w Tulliporti pełni funkcję szkoly stażowej UNIWERSYTETU WSCHODNIEJ FINLANDII.</a:t>
            </a:r>
            <a:endParaRPr/>
          </a:p>
        </p:txBody>
      </p:sp>
      <p:pic>
        <p:nvPicPr>
          <p:cNvPr id="124" name="Google Shape;124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 flipH="1">
            <a:off x="152400" y="4729776"/>
            <a:ext cx="648725" cy="178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83833" y="1897125"/>
            <a:ext cx="6376320" cy="2941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76865" y="523209"/>
            <a:ext cx="4572000" cy="304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24"/>
          <p:cNvSpPr txBox="1"/>
          <p:nvPr/>
        </p:nvSpPr>
        <p:spPr>
          <a:xfrm>
            <a:off x="334446" y="699450"/>
            <a:ext cx="3774900" cy="269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>
                <a:latin typeface="Old Standard TT"/>
                <a:ea typeface="Old Standard TT"/>
                <a:cs typeface="Old Standard TT"/>
                <a:sym typeface="Old Standard TT"/>
              </a:rPr>
              <a:t>Tulliporti „Norssi” to społeczność licząca około 1000 uczniów. Działamy w dwóch budynkach: Uczniowie szkół podstawowych uczący się w szkole Länsikatu. Natomiast w budynku szkoły Tulliporti uczą się klasy 7-9 gimnazjum oraz uczniowie szkół średnich.</a:t>
            </a:r>
            <a:endParaRPr sz="1800"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5"/>
          <p:cNvSpPr txBox="1"/>
          <p:nvPr/>
        </p:nvSpPr>
        <p:spPr>
          <a:xfrm>
            <a:off x="4883700" y="664062"/>
            <a:ext cx="4260300" cy="297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>
                <a:latin typeface="Old Standard TT"/>
                <a:ea typeface="Old Standard TT"/>
                <a:cs typeface="Old Standard TT"/>
                <a:sym typeface="Old Standard TT"/>
              </a:rPr>
              <a:t>Punktami wyjścia naszej pracy edukacyjnej są włączenie społeczne, równość, opieka i dobre uczenie się. Podstawowym zadaniem naszej szkoły jest wychowanie dzieci i młodzieży na jednostki rozpoznające swoje mocne strony, potrafiące postrzegać siebie jako część całości zbiorowości ludzkich i środowiska naturalnego oraz działać w sposób zrównoważony.</a:t>
            </a:r>
            <a:endParaRPr sz="1800"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pic>
        <p:nvPicPr>
          <p:cNvPr id="137" name="Google Shape;137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952600"/>
            <a:ext cx="4260300" cy="2397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Sala trzecioklasistów</a:t>
            </a:r>
            <a:endParaRPr/>
          </a:p>
        </p:txBody>
      </p:sp>
      <p:pic>
        <p:nvPicPr>
          <p:cNvPr id="143" name="Google Shape;143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210625"/>
            <a:ext cx="2127442" cy="3780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32242" y="1210625"/>
            <a:ext cx="2127442" cy="3780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12084" y="1210625"/>
            <a:ext cx="2126517" cy="3780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91000" y="1210625"/>
            <a:ext cx="2000601" cy="3780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/>
              <a:t>Sala trzecioklasistów</a:t>
            </a:r>
            <a:endParaRPr/>
          </a:p>
        </p:txBody>
      </p:sp>
      <p:pic>
        <p:nvPicPr>
          <p:cNvPr id="152" name="Google Shape;152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210625"/>
            <a:ext cx="2127442" cy="3780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32250" y="1210625"/>
            <a:ext cx="1794473" cy="37804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57917" y="1210625"/>
            <a:ext cx="2127442" cy="3780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16550" y="1342388"/>
            <a:ext cx="1794473" cy="35169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Otwarta przestrzeń- zasada zaufania</a:t>
            </a:r>
            <a:endParaRPr/>
          </a:p>
        </p:txBody>
      </p:sp>
      <p:pic>
        <p:nvPicPr>
          <p:cNvPr id="161" name="Google Shape;161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210625"/>
            <a:ext cx="2127442" cy="3780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32242" y="1210625"/>
            <a:ext cx="2127442" cy="3780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12084" y="1210625"/>
            <a:ext cx="2127442" cy="3780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91925" y="1210675"/>
            <a:ext cx="1840376" cy="3780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Sale do przedmiotów technicznych</a:t>
            </a:r>
            <a:endParaRPr/>
          </a:p>
        </p:txBody>
      </p:sp>
      <p:pic>
        <p:nvPicPr>
          <p:cNvPr id="170" name="Google Shape;170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210625"/>
            <a:ext cx="2127442" cy="3780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79860" y="1210625"/>
            <a:ext cx="5040634" cy="3780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20500" y="1210625"/>
            <a:ext cx="1589400" cy="37804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/>
              <a:t>Sale do przedmiotów technicznych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78" name="Google Shape;178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210625"/>
            <a:ext cx="2835350" cy="3780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40150" y="1210625"/>
            <a:ext cx="2835350" cy="3780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27900" y="1210625"/>
            <a:ext cx="2127442" cy="37804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/>
              <a:t>Sale do przedmiotów technicznych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86" name="Google Shape;186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72900" y="1044175"/>
            <a:ext cx="2949647" cy="3932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83350" y="1044204"/>
            <a:ext cx="2213175" cy="3932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3788" y="1044175"/>
            <a:ext cx="2213186" cy="3932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4"/>
          <p:cNvSpPr txBox="1">
            <a:spLocks noGrp="1"/>
          </p:cNvSpPr>
          <p:nvPr>
            <p:ph type="title"/>
          </p:nvPr>
        </p:nvSpPr>
        <p:spPr>
          <a:xfrm>
            <a:off x="114250" y="526350"/>
            <a:ext cx="91440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 sz="3800" b="1"/>
              <a:t>Tytuł</a:t>
            </a:r>
            <a:r>
              <a:rPr lang="pl" sz="3800"/>
              <a:t>:	Dywersyfikacja ekosystemu STEM</a:t>
            </a:r>
            <a:endParaRPr sz="3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 sz="3800" b="1"/>
              <a:t>Czas trwania:</a:t>
            </a:r>
            <a:r>
              <a:rPr lang="pl" sz="3800"/>
              <a:t> 27 miesięcy</a:t>
            </a:r>
            <a:endParaRPr sz="3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 sz="3800" b="1"/>
              <a:t>Start:</a:t>
            </a:r>
            <a:r>
              <a:rPr lang="pl" sz="3800"/>
              <a:t> 01.10.2024</a:t>
            </a:r>
            <a:endParaRPr sz="3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 sz="3800" b="1"/>
              <a:t>Koniec: </a:t>
            </a:r>
            <a:r>
              <a:rPr lang="pl" sz="3800"/>
              <a:t>31.12.2026</a:t>
            </a:r>
            <a:endParaRPr sz="3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 sz="3800" b="1"/>
              <a:t>Budżet:</a:t>
            </a:r>
            <a:r>
              <a:rPr lang="pl" sz="3800"/>
              <a:t> 250.000 Euro</a:t>
            </a:r>
            <a:endParaRPr sz="3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pic>
        <p:nvPicPr>
          <p:cNvPr id="68" name="Google Shape;68;p14" descr="A blue logo with text&#10;&#10;Description automatically generated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71975" y="1930225"/>
            <a:ext cx="1858550" cy="2224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/>
              <a:t>Sale do przedmiotów technicznych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4" name="Google Shape;19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2575" y="1135425"/>
            <a:ext cx="6988734" cy="3932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3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0" name="Google Shape;200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210625"/>
            <a:ext cx="2127442" cy="3780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42017" y="1210625"/>
            <a:ext cx="2127442" cy="3780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03097" y="1210625"/>
            <a:ext cx="2127442" cy="3780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64175" y="1210625"/>
            <a:ext cx="2127425" cy="37804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Sala muzyczna </a:t>
            </a:r>
            <a:endParaRPr/>
          </a:p>
        </p:txBody>
      </p:sp>
      <p:pic>
        <p:nvPicPr>
          <p:cNvPr id="209" name="Google Shape;209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058225"/>
            <a:ext cx="5040634" cy="3780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Sala plastyczna</a:t>
            </a:r>
            <a:endParaRPr/>
          </a:p>
        </p:txBody>
      </p:sp>
      <p:pic>
        <p:nvPicPr>
          <p:cNvPr id="215" name="Google Shape;215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210625"/>
            <a:ext cx="2835350" cy="3780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40150" y="1210625"/>
            <a:ext cx="5040634" cy="3780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22" name="Google Shape;222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695" y="1210625"/>
            <a:ext cx="2127442" cy="3780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13415" y="1210625"/>
            <a:ext cx="2127442" cy="3780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15143" y="1210625"/>
            <a:ext cx="2835367" cy="37804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5"/>
          <p:cNvSpPr txBox="1">
            <a:spLocks noGrp="1"/>
          </p:cNvSpPr>
          <p:nvPr>
            <p:ph type="ctrTitle"/>
          </p:nvPr>
        </p:nvSpPr>
        <p:spPr>
          <a:xfrm>
            <a:off x="245600" y="1736700"/>
            <a:ext cx="8460900" cy="34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 sz="2400">
                <a:solidFill>
                  <a:schemeClr val="accent2"/>
                </a:solidFill>
              </a:rPr>
              <a:t>1. Szkoła Średnia w Ozolniekach, Łotwa (koordynator)</a:t>
            </a:r>
            <a:endParaRPr sz="2400">
              <a:solidFill>
                <a:schemeClr val="accent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 sz="2400">
                <a:solidFill>
                  <a:schemeClr val="accent2"/>
                </a:solidFill>
              </a:rPr>
              <a:t>2. Szkoła Podstawowa nr 3 im. Henryka Brodatego w Złotoryi</a:t>
            </a:r>
            <a:endParaRPr sz="2400">
              <a:solidFill>
                <a:schemeClr val="accent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 sz="2400">
                <a:solidFill>
                  <a:schemeClr val="accent2"/>
                </a:solidFill>
              </a:rPr>
              <a:t>3. Uniwersytet Wschodniej Finlandii, Szkoła Tulliporti, Joensuu</a:t>
            </a:r>
            <a:endParaRPr sz="2400">
              <a:solidFill>
                <a:schemeClr val="accent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 sz="2400">
                <a:solidFill>
                  <a:schemeClr val="accent2"/>
                </a:solidFill>
              </a:rPr>
              <a:t>4. Łotewski Uniwersytet Nauk Bilogicznych i Technologii, Jelgava</a:t>
            </a:r>
            <a:endParaRPr sz="2400">
              <a:solidFill>
                <a:schemeClr val="accent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 sz="2400">
                <a:solidFill>
                  <a:schemeClr val="accent2"/>
                </a:solidFill>
              </a:rPr>
              <a:t>5. Szkoła 7 Gymnasio, Xanthis, Grecja</a:t>
            </a:r>
            <a:endParaRPr sz="2400">
              <a:solidFill>
                <a:schemeClr val="accent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 sz="2400">
                <a:solidFill>
                  <a:schemeClr val="accent2"/>
                </a:solidFill>
              </a:rPr>
              <a:t>6. Centrum edukacyjne Poniewieża, Panevėžio švietimo, Panevezys, Litwa</a:t>
            </a:r>
            <a:endParaRPr sz="2400">
              <a:solidFill>
                <a:schemeClr val="accent2"/>
              </a:solidFill>
            </a:endParaRPr>
          </a:p>
        </p:txBody>
      </p:sp>
      <p:pic>
        <p:nvPicPr>
          <p:cNvPr id="74" name="Google Shape;74;p15" descr="A blue logo with text&#10;&#10;Description automatically generated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44450" y="190500"/>
            <a:ext cx="1162050" cy="1390650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5"/>
          <p:cNvSpPr txBox="1"/>
          <p:nvPr/>
        </p:nvSpPr>
        <p:spPr>
          <a:xfrm>
            <a:off x="666750" y="491300"/>
            <a:ext cx="5158500" cy="8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9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PARTNERZY:</a:t>
            </a:r>
            <a:endParaRPr sz="2900">
              <a:solidFill>
                <a:schemeClr val="dk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6"/>
          <p:cNvSpPr txBox="1">
            <a:spLocks noGrp="1"/>
          </p:cNvSpPr>
          <p:nvPr>
            <p:ph type="title"/>
          </p:nvPr>
        </p:nvSpPr>
        <p:spPr>
          <a:xfrm>
            <a:off x="1248275" y="-827200"/>
            <a:ext cx="9008700" cy="559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b="1" u="sng"/>
              <a:t>STEM</a:t>
            </a:r>
            <a:r>
              <a:rPr lang="pl" u="sng"/>
              <a:t> </a:t>
            </a:r>
            <a:r>
              <a:rPr lang="pl"/>
              <a:t>- akronim: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rgbClr val="FF00FF"/>
                </a:solidFill>
              </a:rPr>
              <a:t>S</a:t>
            </a:r>
            <a:r>
              <a:rPr lang="pl"/>
              <a:t>cience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rgbClr val="FF00FF"/>
                </a:solidFill>
              </a:rPr>
              <a:t>T</a:t>
            </a:r>
            <a:r>
              <a:rPr lang="pl"/>
              <a:t>echnology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rgbClr val="FF00FF"/>
                </a:solidFill>
              </a:rPr>
              <a:t>E</a:t>
            </a:r>
            <a:r>
              <a:rPr lang="pl"/>
              <a:t>ngineering  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rgbClr val="FF00FF"/>
                </a:solidFill>
              </a:rPr>
              <a:t>M</a:t>
            </a:r>
            <a:r>
              <a:rPr lang="pl"/>
              <a:t>athematics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7"/>
          <p:cNvSpPr txBox="1"/>
          <p:nvPr/>
        </p:nvSpPr>
        <p:spPr>
          <a:xfrm>
            <a:off x="1193125" y="1238275"/>
            <a:ext cx="7489800" cy="284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 sz="280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STEM jest ważny ze względu na sposoby wykorzystania wiedzy z nauk techniczno- przyrodniczych i matematyki w kształtowaniu postaw przedsiębiorczych i planowaniu wejścia na rynek pracy, czy przy zakładaniu własnej działalności. </a:t>
            </a:r>
            <a:endParaRPr sz="36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86" name="Google Shape;86;p17"/>
          <p:cNvSpPr txBox="1"/>
          <p:nvPr/>
        </p:nvSpPr>
        <p:spPr>
          <a:xfrm>
            <a:off x="260700" y="365900"/>
            <a:ext cx="7745400" cy="123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 sz="280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czyli</a:t>
            </a:r>
            <a:endParaRPr sz="28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 sz="2800">
                <a:solidFill>
                  <a:schemeClr val="lt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Nauka, Technologia, Inżynieria i Matematyka. </a:t>
            </a:r>
            <a:endParaRPr sz="2800">
              <a:solidFill>
                <a:schemeClr val="lt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8"/>
          <p:cNvSpPr txBox="1">
            <a:spLocks noGrp="1"/>
          </p:cNvSpPr>
          <p:nvPr>
            <p:ph type="title"/>
          </p:nvPr>
        </p:nvSpPr>
        <p:spPr>
          <a:xfrm>
            <a:off x="265500" y="1970400"/>
            <a:ext cx="4045200" cy="133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CELE PROJEKTU</a:t>
            </a:r>
            <a:endParaRPr/>
          </a:p>
        </p:txBody>
      </p:sp>
      <p:sp>
        <p:nvSpPr>
          <p:cNvPr id="92" name="Google Shape;92;p18"/>
          <p:cNvSpPr txBox="1">
            <a:spLocks noGrp="1"/>
          </p:cNvSpPr>
          <p:nvPr>
            <p:ph type="body" idx="2"/>
          </p:nvPr>
        </p:nvSpPr>
        <p:spPr>
          <a:xfrm>
            <a:off x="4727400" y="320850"/>
            <a:ext cx="4196100" cy="463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pl" sz="1600"/>
              <a:t> Zwiększenie potencjału szkół poprzez rozwój zawodowy nauczycieli oraz zróżnicowanie oferty STEM i cyfryzację</a:t>
            </a:r>
            <a:endParaRPr sz="1600"/>
          </a:p>
          <a:p>
            <a:pPr marL="457200" lvl="0" indent="-330200" algn="l" rtl="0">
              <a:spcBef>
                <a:spcPts val="1600"/>
              </a:spcBef>
              <a:spcAft>
                <a:spcPts val="0"/>
              </a:spcAft>
              <a:buSzPts val="1600"/>
              <a:buChar char="●"/>
            </a:pPr>
            <a:r>
              <a:rPr lang="pl" sz="1600"/>
              <a:t>Wybór skutecznych i innowacyjnych technik, podejść i działań mających na celu zainteresowanie nastolatków, zwłaszcza dziewcząt, przedmiotami STEM.</a:t>
            </a:r>
            <a:endParaRPr sz="1600"/>
          </a:p>
          <a:p>
            <a:pPr marL="457200" lvl="0" indent="-330200" algn="l" rtl="0">
              <a:spcBef>
                <a:spcPts val="1600"/>
              </a:spcBef>
              <a:spcAft>
                <a:spcPts val="1600"/>
              </a:spcAft>
              <a:buSzPts val="1600"/>
              <a:buChar char="●"/>
            </a:pPr>
            <a:r>
              <a:rPr lang="pl" sz="1600"/>
              <a:t>Wdrażanie dobrych praktyk w ekosystemie STEM poprzez stworzenie międzynarodowej sieci w UE i współpracę z instytucjami z różnych sektorów edukacji.</a:t>
            </a:r>
            <a:endParaRPr sz="16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WDRAŻANIE</a:t>
            </a:r>
            <a:endParaRPr/>
          </a:p>
        </p:txBody>
      </p:sp>
      <p:sp>
        <p:nvSpPr>
          <p:cNvPr id="98" name="Google Shape;98;p19"/>
          <p:cNvSpPr txBox="1">
            <a:spLocks noGrp="1"/>
          </p:cNvSpPr>
          <p:nvPr>
            <p:ph type="body" idx="1"/>
          </p:nvPr>
        </p:nvSpPr>
        <p:spPr>
          <a:xfrm>
            <a:off x="311700" y="1171675"/>
            <a:ext cx="4445700" cy="384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pl" sz="1800"/>
              <a:t>Opracowanie i uruchomienie ekosystemu STEM, w tym wizyta studyjna dla personelu administracyjnego szkół w Finlandii i szkolenie kadry pedagogicznej na Łotwie.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pl" sz="1800"/>
              <a:t>Rozwój zawodowy nauczycieli w zakresie umiejętności cyfrowych i nowych podejść do nauczania STEM.</a:t>
            </a:r>
            <a:endParaRPr sz="1800"/>
          </a:p>
        </p:txBody>
      </p:sp>
      <p:pic>
        <p:nvPicPr>
          <p:cNvPr id="99" name="Google Shape;99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57400" y="1171675"/>
            <a:ext cx="4316191" cy="243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WDRAŻANIE</a:t>
            </a:r>
            <a:endParaRPr/>
          </a:p>
        </p:txBody>
      </p:sp>
      <p:sp>
        <p:nvSpPr>
          <p:cNvPr id="105" name="Google Shape;105;p20"/>
          <p:cNvSpPr txBox="1">
            <a:spLocks noGrp="1"/>
          </p:cNvSpPr>
          <p:nvPr>
            <p:ph type="body" idx="1"/>
          </p:nvPr>
        </p:nvSpPr>
        <p:spPr>
          <a:xfrm>
            <a:off x="311700" y="1017875"/>
            <a:ext cx="4551000" cy="386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/>
              <a:t>3. Opracowanie i pilotaż dodatkowych programów zwiększających motywację uczniów:</a:t>
            </a:r>
            <a:endParaRPr sz="1800"/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pl" sz="1800"/>
              <a:t>3.1	Międzynarodowy interdyscyplinarny program w dziedzinie inżynierii dla uczniów wraz z częścią wirtualną;</a:t>
            </a:r>
            <a:endParaRPr sz="1800"/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pl" sz="1800"/>
              <a:t>3.2	Opracowanie i wdrożenie metodologii dla dodatkowych/pozalekcyjnych zajęć dla uczniów.</a:t>
            </a:r>
            <a:endParaRPr sz="1800"/>
          </a:p>
        </p:txBody>
      </p:sp>
      <p:pic>
        <p:nvPicPr>
          <p:cNvPr id="106" name="Google Shape;106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62700" y="1138200"/>
            <a:ext cx="4198052" cy="30193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1"/>
          <p:cNvSpPr txBox="1">
            <a:spLocks noGrp="1"/>
          </p:cNvSpPr>
          <p:nvPr>
            <p:ph type="title"/>
          </p:nvPr>
        </p:nvSpPr>
        <p:spPr>
          <a:xfrm>
            <a:off x="512700" y="1893300"/>
            <a:ext cx="8118600" cy="152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Wizyta studyjna w Finlandii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Paperback">
  <a:themeElements>
    <a:clrScheme name="Paperback">
      <a:dk1>
        <a:srgbClr val="000000"/>
      </a:dk1>
      <a:lt1>
        <a:srgbClr val="FFFFFF"/>
      </a:lt1>
      <a:dk2>
        <a:srgbClr val="00695C"/>
      </a:dk2>
      <a:lt2>
        <a:srgbClr val="26A69A"/>
      </a:lt2>
      <a:accent1>
        <a:srgbClr val="FFFBF0"/>
      </a:accent1>
      <a:accent2>
        <a:srgbClr val="B7B7B7"/>
      </a:accent2>
      <a:accent3>
        <a:srgbClr val="FB8C00"/>
      </a:accent3>
      <a:accent4>
        <a:srgbClr val="80CBC4"/>
      </a:accent4>
      <a:accent5>
        <a:srgbClr val="AF4345"/>
      </a:accent5>
      <a:accent6>
        <a:srgbClr val="F58F8F"/>
      </a:accent6>
      <a:hlink>
        <a:srgbClr val="AF4345"/>
      </a:hlink>
      <a:folHlink>
        <a:srgbClr val="AF434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420</Words>
  <Application>Microsoft Office PowerPoint</Application>
  <PresentationFormat>Pokaz na ekranie (16:9)</PresentationFormat>
  <Paragraphs>49</Paragraphs>
  <Slides>24</Slides>
  <Notes>24</Notes>
  <HiddenSlides>0</HiddenSlides>
  <MMClips>0</MMClips>
  <ScaleCrop>false</ScaleCrop>
  <HeadingPairs>
    <vt:vector size="6" baseType="variant">
      <vt:variant>
        <vt:lpstr>Używane czcionki</vt:lpstr>
      </vt:variant>
      <vt:variant>
        <vt:i4>2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24</vt:i4>
      </vt:variant>
    </vt:vector>
  </HeadingPairs>
  <TitlesOfParts>
    <vt:vector size="27" baseType="lpstr">
      <vt:lpstr>Arial</vt:lpstr>
      <vt:lpstr>Old Standard TT</vt:lpstr>
      <vt:lpstr>Paperback</vt:lpstr>
      <vt:lpstr>Dywersyfikacja ekosystemu STEM</vt:lpstr>
      <vt:lpstr>Tytuł: Dywersyfikacja ekosystemu STEM Czas trwania: 27 miesięcy Start: 01.10.2024 Koniec: 31.12.2026 Budżet: 250.000 Euro </vt:lpstr>
      <vt:lpstr>1. Szkoła Średnia w Ozolniekach, Łotwa (koordynator) 2. Szkoła Podstawowa nr 3 im. Henryka Brodatego w Złotoryi 3. Uniwersytet Wschodniej Finlandii, Szkoła Tulliporti, Joensuu 4. Łotewski Uniwersytet Nauk Bilogicznych i Technologii, Jelgava 5. Szkoła 7 Gymnasio, Xanthis, Grecja 6. Centrum edukacyjne Poniewieża, Panevėžio švietimo, Panevezys, Litwa</vt:lpstr>
      <vt:lpstr>STEM - akronim: Science  Technology Engineering    Mathematics</vt:lpstr>
      <vt:lpstr>Prezentacja programu PowerPoint</vt:lpstr>
      <vt:lpstr>CELE PROJEKTU</vt:lpstr>
      <vt:lpstr>WDRAŻANIE</vt:lpstr>
      <vt:lpstr>WDRAŻANIE</vt:lpstr>
      <vt:lpstr>Wizyta studyjna w Finlandii</vt:lpstr>
      <vt:lpstr>Joensuu 05-07.11.2024</vt:lpstr>
      <vt:lpstr>Szkoła powszechna w Tulliporti pełni funkcję szkoly stażowej UNIWERSYTETU WSCHODNIEJ FINLANDII.</vt:lpstr>
      <vt:lpstr>Prezentacja programu PowerPoint</vt:lpstr>
      <vt:lpstr>Prezentacja programu PowerPoint</vt:lpstr>
      <vt:lpstr>Sala trzecioklasistów</vt:lpstr>
      <vt:lpstr>Sala trzecioklasistów</vt:lpstr>
      <vt:lpstr>Otwarta przestrzeń- zasada zaufania</vt:lpstr>
      <vt:lpstr>Sale do przedmiotów technicznych</vt:lpstr>
      <vt:lpstr>Sale do przedmiotów technicznych </vt:lpstr>
      <vt:lpstr>Sale do przedmiotów technicznych </vt:lpstr>
      <vt:lpstr>Sale do przedmiotów technicznych </vt:lpstr>
      <vt:lpstr>Prezentacja programu PowerPoint</vt:lpstr>
      <vt:lpstr>Sala muzyczna </vt:lpstr>
      <vt:lpstr>Sala plastyczna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Dywersyfikacja ekosystemu STEM</dc:title>
  <dc:creator>Danuta Boroch</dc:creator>
  <cp:lastModifiedBy>Nauczyciel</cp:lastModifiedBy>
  <cp:revision>1</cp:revision>
  <dcterms:modified xsi:type="dcterms:W3CDTF">2024-11-13T11:51:33Z</dcterms:modified>
</cp:coreProperties>
</file>