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5143500" cx="9144000"/>
  <p:notesSz cx="6858000" cy="9144000"/>
  <p:embeddedFontLst>
    <p:embeddedFont>
      <p:font typeface="Old Standard TT"/>
      <p:regular r:id="rId26"/>
      <p:bold r:id="rId27"/>
      <p:italic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OldStandardTT-regular.fntdata"/><Relationship Id="rId25" Type="http://schemas.openxmlformats.org/officeDocument/2006/relationships/slide" Target="slides/slide20.xml"/><Relationship Id="rId28" Type="http://schemas.openxmlformats.org/officeDocument/2006/relationships/font" Target="fonts/OldStandardTT-italic.fntdata"/><Relationship Id="rId27" Type="http://schemas.openxmlformats.org/officeDocument/2006/relationships/font" Target="fonts/OldStandardTT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c6f90357f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c6f90357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1d59ded3fa_0_2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1d59ded3fa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1d59ded3fa_0_2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31d59ded3fa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1d59ded3fa_0_3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31d59ded3fa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1d59ded3fa_0_4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1d59ded3fa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1d59ded3fa_0_4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31d59ded3fa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1d59ded3fa_0_52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31d59ded3fa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1d59ded3fa_0_5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31d59ded3fa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1d59ded3fa_0_62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31d59ded3fa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31d59ded3fa_0_6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31d59ded3fa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31d59ded3fa_0_72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31d59ded3fa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c6f90357f_0_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c6f90357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c6f90357f_0_31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c6f90357f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141c17dedb_0_9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141c17dedb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1d59ded3fa_0_91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1d59ded3fa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c6f90357f_0_9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c6f90357f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141c17dedb_1_4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141c17dedb_1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1d59ded3fa_0_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1d59ded3fa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1d59ded3fa_0_10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1d59ded3fa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1d59ded3fa_0_1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1d59ded3fa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100"/>
            <a:ext cx="9144000" cy="171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" name="Google Shape;12;p2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" name="Google Shape;17;p3"/>
          <p:cNvSpPr txBox="1"/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perback"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3800"/>
              <a:t>Wyniki ankiety dla nauczycieli STEM</a:t>
            </a:r>
            <a:endParaRPr sz="3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500"/>
              <a:t>Szkoła Podstawowa nr 3 im. H. Brodatego w Złotoryi</a:t>
            </a:r>
            <a:endParaRPr sz="1500"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197525" y="3840650"/>
            <a:ext cx="8756100" cy="7875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100">
                <a:solidFill>
                  <a:schemeClr val="lt1"/>
                </a:solidFill>
              </a:rPr>
              <a:t>Kwestionariusz stworzony w ramach programu Erasmus+ Partnerstwa współpracy w edukacji szkolnej projekt "Dywersyfikacja ekosystemu STEM" nr 2024-1-LV01-KA220-SCH-000250755</a:t>
            </a:r>
            <a:endParaRPr sz="2600">
              <a:solidFill>
                <a:schemeClr val="lt1"/>
              </a:solidFill>
            </a:endParaRPr>
          </a:p>
        </p:txBody>
      </p:sp>
      <p:pic>
        <p:nvPicPr>
          <p:cNvPr descr="A blue flag with yellow stars&#10;&#10;Description automatically generated" id="61" name="Google Shape;61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7525" y="0"/>
            <a:ext cx="1752600" cy="1771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ue logo with text&#10;&#10;Description automatically generated" id="62" name="Google Shape;62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44450" y="190500"/>
            <a:ext cx="1162050" cy="1390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/>
          <p:nvPr>
            <p:ph type="ctrTitle"/>
          </p:nvPr>
        </p:nvSpPr>
        <p:spPr>
          <a:xfrm>
            <a:off x="832200" y="2371225"/>
            <a:ext cx="7479600" cy="235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 u="sng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 u="sng">
              <a:solidFill>
                <a:schemeClr val="lt1"/>
              </a:solidFill>
            </a:endParaRPr>
          </a:p>
          <a:p>
            <a:pPr indent="-3937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Char char="-"/>
            </a:pPr>
            <a:r>
              <a:rPr lang="pl" sz="2600">
                <a:solidFill>
                  <a:schemeClr val="lt1"/>
                </a:solidFill>
              </a:rPr>
              <a:t>Połowa nauczycieli stwierdziła, że są w tym dobrzy, </a:t>
            </a:r>
            <a:endParaRPr sz="2600">
              <a:solidFill>
                <a:schemeClr val="lt1"/>
              </a:solidFill>
            </a:endParaRPr>
          </a:p>
          <a:p>
            <a:pPr indent="-3937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Char char="-"/>
            </a:pPr>
            <a:r>
              <a:rPr lang="pl" sz="2600">
                <a:solidFill>
                  <a:schemeClr val="lt1"/>
                </a:solidFill>
              </a:rPr>
              <a:t>30% oceniło swoje umiejętności jako bardzo dobre, </a:t>
            </a:r>
            <a:endParaRPr sz="2600">
              <a:solidFill>
                <a:schemeClr val="lt1"/>
              </a:solidFill>
            </a:endParaRPr>
          </a:p>
          <a:p>
            <a:pPr indent="-3937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Char char="-"/>
            </a:pPr>
            <a:r>
              <a:rPr lang="pl" sz="2600">
                <a:solidFill>
                  <a:schemeClr val="lt1"/>
                </a:solidFill>
              </a:rPr>
              <a:t>a 20% jako neutralne.</a:t>
            </a:r>
            <a:endParaRPr sz="2600">
              <a:solidFill>
                <a:schemeClr val="lt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lt1"/>
              </a:solidFill>
            </a:endParaRPr>
          </a:p>
        </p:txBody>
      </p:sp>
      <p:sp>
        <p:nvSpPr>
          <p:cNvPr id="117" name="Google Shape;117;p22"/>
          <p:cNvSpPr txBox="1"/>
          <p:nvPr/>
        </p:nvSpPr>
        <p:spPr>
          <a:xfrm>
            <a:off x="391025" y="431125"/>
            <a:ext cx="7750500" cy="13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25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Wiedza na temat tego, jak zainteresować uczniów moim przedmiotem</a:t>
            </a:r>
            <a:endParaRPr sz="25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3"/>
          <p:cNvSpPr txBox="1"/>
          <p:nvPr>
            <p:ph type="ctrTitle"/>
          </p:nvPr>
        </p:nvSpPr>
        <p:spPr>
          <a:xfrm>
            <a:off x="689250" y="2822425"/>
            <a:ext cx="8169000" cy="155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 u="sng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 u="sng">
              <a:solidFill>
                <a:schemeClr val="lt1"/>
              </a:solidFill>
            </a:endParaRPr>
          </a:p>
          <a:p>
            <a:pPr indent="-40005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Char char="-"/>
            </a:pPr>
            <a:r>
              <a:rPr lang="pl" sz="2700">
                <a:solidFill>
                  <a:schemeClr val="lt1"/>
                </a:solidFill>
              </a:rPr>
              <a:t>Połowa nauczycieli stwierdziła, że są w tym dobrzy </a:t>
            </a:r>
            <a:endParaRPr sz="2700">
              <a:solidFill>
                <a:schemeClr val="lt1"/>
              </a:solidFill>
            </a:endParaRPr>
          </a:p>
          <a:p>
            <a:pPr indent="-40005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Char char="-"/>
            </a:pPr>
            <a:r>
              <a:rPr lang="pl" sz="2700">
                <a:solidFill>
                  <a:schemeClr val="lt1"/>
                </a:solidFill>
              </a:rPr>
              <a:t>ponad 30% oceniło swoje umiejętności jako bardzo dobre,</a:t>
            </a:r>
            <a:endParaRPr sz="2700">
              <a:solidFill>
                <a:schemeClr val="lt1"/>
              </a:solidFill>
            </a:endParaRPr>
          </a:p>
          <a:p>
            <a:pPr indent="-40005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Char char="-"/>
            </a:pPr>
            <a:r>
              <a:rPr lang="pl" sz="2700">
                <a:solidFill>
                  <a:schemeClr val="lt1"/>
                </a:solidFill>
              </a:rPr>
              <a:t>a mniej niż 20% jako neutralne.</a:t>
            </a:r>
            <a:endParaRPr sz="2700">
              <a:solidFill>
                <a:schemeClr val="lt1"/>
              </a:solidFill>
            </a:endParaRPr>
          </a:p>
        </p:txBody>
      </p:sp>
      <p:sp>
        <p:nvSpPr>
          <p:cNvPr id="123" name="Google Shape;123;p23"/>
          <p:cNvSpPr txBox="1"/>
          <p:nvPr/>
        </p:nvSpPr>
        <p:spPr>
          <a:xfrm>
            <a:off x="391025" y="431125"/>
            <a:ext cx="7750500" cy="193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29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Współpraca z kolegami, rodzicami</a:t>
            </a:r>
            <a:endParaRPr sz="29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9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9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4"/>
          <p:cNvSpPr txBox="1"/>
          <p:nvPr>
            <p:ph type="ctrTitle"/>
          </p:nvPr>
        </p:nvSpPr>
        <p:spPr>
          <a:xfrm>
            <a:off x="975000" y="2571750"/>
            <a:ext cx="8169000" cy="155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 u="sng">
              <a:solidFill>
                <a:schemeClr val="lt1"/>
              </a:solidFill>
            </a:endParaRPr>
          </a:p>
          <a:p>
            <a:pPr indent="-40005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Char char="-"/>
            </a:pPr>
            <a:r>
              <a:rPr lang="pl" sz="2700">
                <a:solidFill>
                  <a:schemeClr val="lt1"/>
                </a:solidFill>
              </a:rPr>
              <a:t>Trzy czwarte nauczycieli oceniło swoje umiejętności jako bardzo dobre, </a:t>
            </a:r>
            <a:endParaRPr sz="2700">
              <a:solidFill>
                <a:schemeClr val="lt1"/>
              </a:solidFill>
            </a:endParaRPr>
          </a:p>
          <a:p>
            <a:pPr indent="-40005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Char char="-"/>
            </a:pPr>
            <a:r>
              <a:rPr lang="pl" sz="2700">
                <a:solidFill>
                  <a:schemeClr val="lt1"/>
                </a:solidFill>
              </a:rPr>
              <a:t>pozostali jako dobre.</a:t>
            </a:r>
            <a:endParaRPr sz="2700">
              <a:solidFill>
                <a:schemeClr val="lt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solidFill>
                <a:schemeClr val="lt1"/>
              </a:solidFill>
            </a:endParaRPr>
          </a:p>
        </p:txBody>
      </p:sp>
      <p:sp>
        <p:nvSpPr>
          <p:cNvPr id="129" name="Google Shape;129;p24"/>
          <p:cNvSpPr txBox="1"/>
          <p:nvPr/>
        </p:nvSpPr>
        <p:spPr>
          <a:xfrm>
            <a:off x="391025" y="431125"/>
            <a:ext cx="7750500" cy="21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25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Zachęcające relacje z uczniami, umiejętność zapewnienia atmosfery wolnej od strachu</a:t>
            </a:r>
            <a:endParaRPr sz="25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5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5"/>
          <p:cNvSpPr txBox="1"/>
          <p:nvPr>
            <p:ph type="ctrTitle"/>
          </p:nvPr>
        </p:nvSpPr>
        <p:spPr>
          <a:xfrm>
            <a:off x="975000" y="2777375"/>
            <a:ext cx="8169000" cy="155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 u="sng">
              <a:solidFill>
                <a:schemeClr val="lt1"/>
              </a:solidFill>
            </a:endParaRPr>
          </a:p>
          <a:p>
            <a:pPr indent="-38735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Char char="-"/>
            </a:pPr>
            <a:r>
              <a:rPr lang="pl" sz="2500">
                <a:solidFill>
                  <a:schemeClr val="lt1"/>
                </a:solidFill>
              </a:rPr>
              <a:t>Połowa nauczycieli stwierdziła, że są w tym dobrzy,</a:t>
            </a:r>
            <a:endParaRPr sz="2500">
              <a:solidFill>
                <a:schemeClr val="lt1"/>
              </a:solidFill>
            </a:endParaRPr>
          </a:p>
          <a:p>
            <a:pPr indent="-38735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Char char="-"/>
            </a:pPr>
            <a:r>
              <a:rPr lang="pl" sz="2500">
                <a:solidFill>
                  <a:schemeClr val="lt1"/>
                </a:solidFill>
              </a:rPr>
              <a:t>ponad 30% oceniło swoje umiejętności jako bardzo dobre,</a:t>
            </a:r>
            <a:endParaRPr sz="2500">
              <a:solidFill>
                <a:schemeClr val="lt1"/>
              </a:solidFill>
            </a:endParaRPr>
          </a:p>
          <a:p>
            <a:pPr indent="-38735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Char char="-"/>
            </a:pPr>
            <a:r>
              <a:rPr lang="pl" sz="2500">
                <a:solidFill>
                  <a:schemeClr val="lt1"/>
                </a:solidFill>
              </a:rPr>
              <a:t>a mniej niż 20% jako neutralne.</a:t>
            </a:r>
            <a:endParaRPr sz="2500">
              <a:solidFill>
                <a:schemeClr val="lt1"/>
              </a:solidFill>
            </a:endParaRPr>
          </a:p>
        </p:txBody>
      </p:sp>
      <p:sp>
        <p:nvSpPr>
          <p:cNvPr id="135" name="Google Shape;135;p25"/>
          <p:cNvSpPr txBox="1"/>
          <p:nvPr/>
        </p:nvSpPr>
        <p:spPr>
          <a:xfrm>
            <a:off x="391025" y="431125"/>
            <a:ext cx="7750500" cy="154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28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Działania wspierające studentów i diagnostyka</a:t>
            </a:r>
            <a:endParaRPr sz="28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8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6"/>
          <p:cNvSpPr txBox="1"/>
          <p:nvPr>
            <p:ph type="ctrTitle"/>
          </p:nvPr>
        </p:nvSpPr>
        <p:spPr>
          <a:xfrm>
            <a:off x="887325" y="2265950"/>
            <a:ext cx="8169000" cy="155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 u="sng">
              <a:solidFill>
                <a:schemeClr val="lt1"/>
              </a:solidFill>
            </a:endParaRPr>
          </a:p>
          <a:p>
            <a:pPr indent="-38735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Char char="-"/>
            </a:pPr>
            <a:r>
              <a:rPr lang="pl" sz="2500">
                <a:solidFill>
                  <a:schemeClr val="lt1"/>
                </a:solidFill>
              </a:rPr>
              <a:t>Prawie 40% nauczycieli stwierdziło, że są w tym bardzo dobrzy, </a:t>
            </a:r>
            <a:endParaRPr sz="2500">
              <a:solidFill>
                <a:schemeClr val="lt1"/>
              </a:solidFill>
            </a:endParaRPr>
          </a:p>
          <a:p>
            <a:pPr indent="-38735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Char char="-"/>
            </a:pPr>
            <a:r>
              <a:rPr lang="pl" sz="2500">
                <a:solidFill>
                  <a:schemeClr val="lt1"/>
                </a:solidFill>
              </a:rPr>
              <a:t>ponad 60% oceniło swoje umiejętności jako dobre.</a:t>
            </a:r>
            <a:endParaRPr sz="2500">
              <a:solidFill>
                <a:schemeClr val="lt1"/>
              </a:solidFill>
            </a:endParaRPr>
          </a:p>
        </p:txBody>
      </p:sp>
      <p:sp>
        <p:nvSpPr>
          <p:cNvPr id="141" name="Google Shape;141;p26"/>
          <p:cNvSpPr txBox="1"/>
          <p:nvPr/>
        </p:nvSpPr>
        <p:spPr>
          <a:xfrm>
            <a:off x="391025" y="431125"/>
            <a:ext cx="7750500" cy="188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28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Przezwyciężanie problemów z dyscypliną</a:t>
            </a:r>
            <a:endParaRPr sz="28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8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7"/>
          <p:cNvSpPr txBox="1"/>
          <p:nvPr>
            <p:ph type="ctrTitle"/>
          </p:nvPr>
        </p:nvSpPr>
        <p:spPr>
          <a:xfrm>
            <a:off x="975000" y="2850625"/>
            <a:ext cx="8169000" cy="155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 u="sng">
              <a:solidFill>
                <a:schemeClr val="lt1"/>
              </a:solidFill>
            </a:endParaRPr>
          </a:p>
          <a:p>
            <a:pPr indent="-38735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Char char="-"/>
            </a:pPr>
            <a:r>
              <a:rPr lang="pl" sz="2500">
                <a:solidFill>
                  <a:schemeClr val="lt1"/>
                </a:solidFill>
              </a:rPr>
              <a:t>25% nauczycieli stwierdziło, że są w tym bardzo dobrzy,</a:t>
            </a:r>
            <a:endParaRPr sz="2500">
              <a:solidFill>
                <a:schemeClr val="lt1"/>
              </a:solidFill>
            </a:endParaRPr>
          </a:p>
          <a:p>
            <a:pPr indent="-38735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Char char="-"/>
            </a:pPr>
            <a:r>
              <a:rPr lang="pl" sz="2500">
                <a:solidFill>
                  <a:schemeClr val="lt1"/>
                </a:solidFill>
              </a:rPr>
              <a:t>40% oceniło swoje umiejętności jako dobre,</a:t>
            </a:r>
            <a:endParaRPr sz="2500">
              <a:solidFill>
                <a:schemeClr val="lt1"/>
              </a:solidFill>
            </a:endParaRPr>
          </a:p>
          <a:p>
            <a:pPr indent="-38735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Char char="-"/>
            </a:pPr>
            <a:r>
              <a:rPr lang="pl" sz="2500">
                <a:solidFill>
                  <a:schemeClr val="lt1"/>
                </a:solidFill>
              </a:rPr>
              <a:t>a 35% jako neutralne.</a:t>
            </a:r>
            <a:endParaRPr sz="25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</a:endParaRPr>
          </a:p>
        </p:txBody>
      </p:sp>
      <p:sp>
        <p:nvSpPr>
          <p:cNvPr id="147" name="Google Shape;147;p27"/>
          <p:cNvSpPr txBox="1"/>
          <p:nvPr/>
        </p:nvSpPr>
        <p:spPr>
          <a:xfrm>
            <a:off x="391025" y="431125"/>
            <a:ext cx="8577600" cy="24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24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Ogólne i przedmiotowe standardy dydaktyczne (techniki nauczania, metody)</a:t>
            </a:r>
            <a:endParaRPr sz="24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8"/>
          <p:cNvSpPr txBox="1"/>
          <p:nvPr>
            <p:ph type="ctrTitle"/>
          </p:nvPr>
        </p:nvSpPr>
        <p:spPr>
          <a:xfrm>
            <a:off x="418600" y="2752225"/>
            <a:ext cx="8422200" cy="1699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</a:endParaRPr>
          </a:p>
          <a:p>
            <a:pPr indent="-38735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Char char="-"/>
            </a:pPr>
            <a:r>
              <a:rPr lang="pl" sz="2500">
                <a:solidFill>
                  <a:schemeClr val="lt1"/>
                </a:solidFill>
              </a:rPr>
              <a:t>Połowa nauczycieli stwierdziła, że są w tym dobrzy,</a:t>
            </a:r>
            <a:endParaRPr sz="2500">
              <a:solidFill>
                <a:schemeClr val="lt1"/>
              </a:solidFill>
            </a:endParaRPr>
          </a:p>
          <a:p>
            <a:pPr indent="-38735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Char char="-"/>
            </a:pPr>
            <a:r>
              <a:rPr lang="pl" sz="2500">
                <a:solidFill>
                  <a:schemeClr val="lt1"/>
                </a:solidFill>
              </a:rPr>
              <a:t>35% oceniło swoje umiejętności jako bardzo dobre,</a:t>
            </a:r>
            <a:endParaRPr sz="2500">
              <a:solidFill>
                <a:schemeClr val="lt1"/>
              </a:solidFill>
            </a:endParaRPr>
          </a:p>
          <a:p>
            <a:pPr indent="-38735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Char char="-"/>
            </a:pPr>
            <a:r>
              <a:rPr lang="pl" sz="2500">
                <a:solidFill>
                  <a:schemeClr val="lt1"/>
                </a:solidFill>
              </a:rPr>
              <a:t>a 15% jako neutralne.</a:t>
            </a:r>
            <a:endParaRPr sz="25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</a:endParaRPr>
          </a:p>
        </p:txBody>
      </p:sp>
      <p:sp>
        <p:nvSpPr>
          <p:cNvPr id="153" name="Google Shape;153;p28"/>
          <p:cNvSpPr txBox="1"/>
          <p:nvPr/>
        </p:nvSpPr>
        <p:spPr>
          <a:xfrm>
            <a:off x="305800" y="205550"/>
            <a:ext cx="8647800" cy="13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24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Umiejętności cyfrowe: umiejętność wyszukiwania, oceniania, wykorzystywania informacji, tworzenia nowych treści, a także kompetencje w zakresie myślenia obliczeniowego.</a:t>
            </a:r>
            <a:endParaRPr sz="20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9"/>
          <p:cNvSpPr txBox="1"/>
          <p:nvPr>
            <p:ph type="ctrTitle"/>
          </p:nvPr>
        </p:nvSpPr>
        <p:spPr>
          <a:xfrm>
            <a:off x="1007750" y="1619225"/>
            <a:ext cx="7945800" cy="2842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-"/>
            </a:pPr>
            <a:r>
              <a:rPr lang="pl" sz="2400">
                <a:solidFill>
                  <a:schemeClr val="lt1"/>
                </a:solidFill>
              </a:rPr>
              <a:t> 45% nauczycieli stwierdziło, że są w tym dobrzy, </a:t>
            </a:r>
            <a:endParaRPr sz="2400">
              <a:solidFill>
                <a:schemeClr val="lt1"/>
              </a:solidFill>
            </a:endParaRPr>
          </a:p>
          <a:p>
            <a:pPr indent="-4191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-"/>
            </a:pPr>
            <a:r>
              <a:rPr lang="pl" sz="2400">
                <a:solidFill>
                  <a:schemeClr val="lt1"/>
                </a:solidFill>
              </a:rPr>
              <a:t>35% oceniło swoje umiejętności jako neutralne, </a:t>
            </a:r>
            <a:endParaRPr sz="2400">
              <a:solidFill>
                <a:schemeClr val="lt1"/>
              </a:solidFill>
            </a:endParaRPr>
          </a:p>
          <a:p>
            <a:pPr indent="-4191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-"/>
            </a:pPr>
            <a:r>
              <a:rPr lang="pl" sz="2400">
                <a:solidFill>
                  <a:schemeClr val="lt1"/>
                </a:solidFill>
              </a:rPr>
              <a:t>a tylko 20% jako bardzo dobre.</a:t>
            </a:r>
            <a:endParaRPr sz="24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lt1"/>
              </a:solidFill>
            </a:endParaRPr>
          </a:p>
        </p:txBody>
      </p:sp>
      <p:sp>
        <p:nvSpPr>
          <p:cNvPr id="159" name="Google Shape;159;p29"/>
          <p:cNvSpPr txBox="1"/>
          <p:nvPr/>
        </p:nvSpPr>
        <p:spPr>
          <a:xfrm>
            <a:off x="391025" y="431125"/>
            <a:ext cx="8246700" cy="142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25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Wykorzystanie niestandardowych, innowacyjnych technik na lekcji (na przykład metod badawczych w przyrodzie)</a:t>
            </a:r>
            <a:endParaRPr sz="25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20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0"/>
          <p:cNvSpPr txBox="1"/>
          <p:nvPr>
            <p:ph type="ctrTitle"/>
          </p:nvPr>
        </p:nvSpPr>
        <p:spPr>
          <a:xfrm>
            <a:off x="-171750" y="1258200"/>
            <a:ext cx="9565200" cy="3885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-32385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●"/>
            </a:pPr>
            <a:r>
              <a:rPr lang="pl" sz="1500">
                <a:solidFill>
                  <a:schemeClr val="lt1"/>
                </a:solidFill>
              </a:rPr>
              <a:t>zajęcia na świeżym powietrzu, ogródek szkolny, zajęcia badawcze poza klasą,</a:t>
            </a:r>
            <a:endParaRPr sz="1500">
              <a:solidFill>
                <a:schemeClr val="lt1"/>
              </a:solidFill>
            </a:endParaRPr>
          </a:p>
          <a:p>
            <a:pPr indent="-32385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●"/>
            </a:pPr>
            <a:r>
              <a:rPr lang="pl" sz="1500">
                <a:solidFill>
                  <a:schemeClr val="lt1"/>
                </a:solidFill>
              </a:rPr>
              <a:t>wykorzystanie obliczeń w praktyce,</a:t>
            </a:r>
            <a:endParaRPr sz="1500">
              <a:solidFill>
                <a:schemeClr val="lt1"/>
              </a:solidFill>
            </a:endParaRPr>
          </a:p>
          <a:p>
            <a:pPr indent="-32385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●"/>
            </a:pPr>
            <a:r>
              <a:rPr lang="pl" sz="1500">
                <a:solidFill>
                  <a:schemeClr val="lt1"/>
                </a:solidFill>
              </a:rPr>
              <a:t>eksperymenty, samodzielne wykonywanie doświadczeń, prezentacja przygotowanych doświadczeń przez uczniów,</a:t>
            </a:r>
            <a:endParaRPr sz="1500">
              <a:solidFill>
                <a:schemeClr val="lt1"/>
              </a:solidFill>
            </a:endParaRPr>
          </a:p>
          <a:p>
            <a:pPr indent="-32385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●"/>
            </a:pPr>
            <a:r>
              <a:rPr lang="pl" sz="1500">
                <a:solidFill>
                  <a:schemeClr val="lt1"/>
                </a:solidFill>
              </a:rPr>
              <a:t>nauka przez zabawę, gry dydaktyczne opracowane przez nauczyciela, angażujące jak najwięcej zmysłów,</a:t>
            </a:r>
            <a:endParaRPr sz="1500">
              <a:solidFill>
                <a:schemeClr val="lt1"/>
              </a:solidFill>
            </a:endParaRPr>
          </a:p>
          <a:p>
            <a:pPr indent="-32385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●"/>
            </a:pPr>
            <a:r>
              <a:rPr lang="pl" sz="1500">
                <a:solidFill>
                  <a:schemeClr val="lt1"/>
                </a:solidFill>
              </a:rPr>
              <a:t>ekspresyjna forma przekazywania wiedzy, ukazująca własną fascynację uczniów przedmiotem,</a:t>
            </a:r>
            <a:endParaRPr sz="1500">
              <a:solidFill>
                <a:schemeClr val="lt1"/>
              </a:solidFill>
            </a:endParaRPr>
          </a:p>
          <a:p>
            <a:pPr indent="-32385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●"/>
            </a:pPr>
            <a:r>
              <a:rPr lang="pl" sz="1500">
                <a:solidFill>
                  <a:schemeClr val="lt1"/>
                </a:solidFill>
              </a:rPr>
              <a:t>metoda projektu, dyskusja,</a:t>
            </a:r>
            <a:endParaRPr sz="1500">
              <a:solidFill>
                <a:schemeClr val="lt1"/>
              </a:solidFill>
            </a:endParaRPr>
          </a:p>
          <a:p>
            <a:pPr indent="-32385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●"/>
            </a:pPr>
            <a:r>
              <a:rPr lang="pl" sz="1500">
                <a:solidFill>
                  <a:schemeClr val="lt1"/>
                </a:solidFill>
              </a:rPr>
              <a:t>gry matematyczne, stosowanie innowacyjnych technik, poszukiwanie ciekawostek, samodzielne rozwiązywanie zadań problemowych,</a:t>
            </a:r>
            <a:endParaRPr sz="1500">
              <a:solidFill>
                <a:schemeClr val="lt1"/>
              </a:solidFill>
            </a:endParaRPr>
          </a:p>
          <a:p>
            <a:pPr indent="-32385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●"/>
            </a:pPr>
            <a:r>
              <a:rPr lang="pl" sz="1500">
                <a:solidFill>
                  <a:schemeClr val="lt1"/>
                </a:solidFill>
              </a:rPr>
              <a:t>edukacyjne wycieczki szkolne i warsztaty, współpraca z instytucjami,</a:t>
            </a:r>
            <a:endParaRPr sz="1500">
              <a:solidFill>
                <a:schemeClr val="lt1"/>
              </a:solidFill>
            </a:endParaRPr>
          </a:p>
          <a:p>
            <a:pPr indent="-32385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●"/>
            </a:pPr>
            <a:r>
              <a:rPr lang="pl" sz="1500">
                <a:solidFill>
                  <a:schemeClr val="lt1"/>
                </a:solidFill>
              </a:rPr>
              <a:t>więcej ćwiczeń praktycznych, mniej teorii, pokazywanie przydatności nauczanych treści w dorosłym życiu,</a:t>
            </a:r>
            <a:endParaRPr sz="1500">
              <a:solidFill>
                <a:schemeClr val="lt1"/>
              </a:solidFill>
            </a:endParaRPr>
          </a:p>
          <a:p>
            <a:pPr indent="-32385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●"/>
            </a:pPr>
            <a:r>
              <a:rPr lang="pl" sz="1500">
                <a:solidFill>
                  <a:schemeClr val="lt1"/>
                </a:solidFill>
              </a:rPr>
              <a:t>osiąganie sukcesów poprzez wykonywanie prostych prac technicznych, kształtowanie satysfakcji z pracy i chęci współpracy z innymi w celu rozwijania swoich umiejętności.</a:t>
            </a:r>
            <a:endParaRPr sz="1500">
              <a:solidFill>
                <a:schemeClr val="lt1"/>
              </a:solidFill>
            </a:endParaRPr>
          </a:p>
        </p:txBody>
      </p:sp>
      <p:sp>
        <p:nvSpPr>
          <p:cNvPr id="165" name="Google Shape;165;p30"/>
          <p:cNvSpPr txBox="1"/>
          <p:nvPr/>
        </p:nvSpPr>
        <p:spPr>
          <a:xfrm>
            <a:off x="373500" y="431125"/>
            <a:ext cx="8474700" cy="134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5. </a:t>
            </a:r>
            <a:r>
              <a:rPr lang="pl" sz="2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Konkretne przykłady tego, jak zainteresować uczniów nauką przedmiotu.</a:t>
            </a:r>
            <a:r>
              <a:rPr lang="pl"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2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pl"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Znaczna liczba nauczycieli wymieniła:</a:t>
            </a:r>
            <a:endParaRPr sz="2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1"/>
          <p:cNvSpPr txBox="1"/>
          <p:nvPr>
            <p:ph type="ctrTitle"/>
          </p:nvPr>
        </p:nvSpPr>
        <p:spPr>
          <a:xfrm>
            <a:off x="0" y="1491300"/>
            <a:ext cx="9144000" cy="3652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Char char="●"/>
            </a:pPr>
            <a:r>
              <a:rPr lang="pl" sz="1600">
                <a:solidFill>
                  <a:schemeClr val="lt1"/>
                </a:solidFill>
              </a:rPr>
              <a:t>zabawy na świeżym powietrzu, nauka na świeżym powietrzu, zajęcia na łonie natury, bezpośrednia obserwacja świata przyrody, zrozumienie, że ludzie są częścią przyrody,</a:t>
            </a:r>
            <a:endParaRPr sz="1600">
              <a:solidFill>
                <a:schemeClr val="lt1"/>
              </a:solidFill>
            </a:endParaRPr>
          </a:p>
          <a:p>
            <a:pPr indent="-3302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Char char="●"/>
            </a:pPr>
            <a:r>
              <a:rPr lang="pl" sz="1600">
                <a:solidFill>
                  <a:schemeClr val="lt1"/>
                </a:solidFill>
              </a:rPr>
              <a:t>wycieczki edukacyjne połączone z warsztatami, wizyty w centrach STEAM,</a:t>
            </a:r>
            <a:endParaRPr sz="1600">
              <a:solidFill>
                <a:schemeClr val="lt1"/>
              </a:solidFill>
            </a:endParaRPr>
          </a:p>
          <a:p>
            <a:pPr indent="-3302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Char char="●"/>
            </a:pPr>
            <a:r>
              <a:rPr lang="pl" sz="1600">
                <a:solidFill>
                  <a:schemeClr val="lt1"/>
                </a:solidFill>
              </a:rPr>
              <a:t>dodatkowe zajęcia z wykorzystaniem TIK, zajęcia z wykorzystaniem komputerów,</a:t>
            </a:r>
            <a:endParaRPr sz="1600">
              <a:solidFill>
                <a:schemeClr val="lt1"/>
              </a:solidFill>
            </a:endParaRPr>
          </a:p>
          <a:p>
            <a:pPr indent="-3302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Char char="●"/>
            </a:pPr>
            <a:r>
              <a:rPr lang="pl" sz="1600">
                <a:solidFill>
                  <a:schemeClr val="lt1"/>
                </a:solidFill>
              </a:rPr>
              <a:t>udział w projektach, konkursach,</a:t>
            </a:r>
            <a:endParaRPr sz="1600">
              <a:solidFill>
                <a:schemeClr val="lt1"/>
              </a:solidFill>
            </a:endParaRPr>
          </a:p>
          <a:p>
            <a:pPr indent="-3302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Char char="●"/>
            </a:pPr>
            <a:r>
              <a:rPr lang="pl" sz="1600">
                <a:solidFill>
                  <a:schemeClr val="lt1"/>
                </a:solidFill>
              </a:rPr>
              <a:t>zajęcia badawcze, eksperymenty, eksperymentalne zajęcia badawcze, klub naukowy, bezpośrednia obserwacja i eksperymenty, czas na zajęcia pozalekcyjne, warsztaty naukowe z chemii i fizyki, pokazy chemiczne dla najmłodszych dzieci,</a:t>
            </a:r>
            <a:endParaRPr sz="1600">
              <a:solidFill>
                <a:schemeClr val="lt1"/>
              </a:solidFill>
            </a:endParaRPr>
          </a:p>
          <a:p>
            <a:pPr indent="-3302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Char char="●"/>
            </a:pPr>
            <a:r>
              <a:rPr lang="pl" sz="1600">
                <a:solidFill>
                  <a:schemeClr val="lt1"/>
                </a:solidFill>
              </a:rPr>
              <a:t>sale lekcyjne DIY, zajęcia artystyczne z dostępem do różnych materiałów np.np. glina, tkaniny, warsztaty kreatywności,</a:t>
            </a:r>
            <a:endParaRPr sz="1600">
              <a:solidFill>
                <a:schemeClr val="lt1"/>
              </a:solidFill>
            </a:endParaRPr>
          </a:p>
          <a:p>
            <a:pPr indent="-3302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Char char="●"/>
            </a:pPr>
            <a:r>
              <a:rPr lang="pl" sz="1600">
                <a:solidFill>
                  <a:schemeClr val="lt1"/>
                </a:solidFill>
              </a:rPr>
              <a:t>szachoterapia,</a:t>
            </a:r>
            <a:endParaRPr sz="1600">
              <a:solidFill>
                <a:schemeClr val="lt1"/>
              </a:solidFill>
            </a:endParaRPr>
          </a:p>
          <a:p>
            <a:pPr indent="-3302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Char char="●"/>
            </a:pPr>
            <a:r>
              <a:rPr lang="pl" sz="1600">
                <a:solidFill>
                  <a:schemeClr val="lt1"/>
                </a:solidFill>
              </a:rPr>
              <a:t>spotkania z ciekawymi ludźmi, poznawanie zawodów.</a:t>
            </a:r>
            <a:endParaRPr sz="1600">
              <a:solidFill>
                <a:schemeClr val="lt1"/>
              </a:solidFill>
            </a:endParaRPr>
          </a:p>
        </p:txBody>
      </p:sp>
      <p:sp>
        <p:nvSpPr>
          <p:cNvPr id="171" name="Google Shape;171;p31"/>
          <p:cNvSpPr txBox="1"/>
          <p:nvPr/>
        </p:nvSpPr>
        <p:spPr>
          <a:xfrm>
            <a:off x="275725" y="250650"/>
            <a:ext cx="8494800" cy="131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2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6.  Przykłady dodatkowych zajęć pozalekcyjnych, wydarzeń, wycieczek, które pomogłyby zmotywować uczniów do dogłębnej nauki przedmiotu. </a:t>
            </a:r>
            <a:endParaRPr sz="2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pl" sz="1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Najpopularniejsze odpowiedzi można pogrupować w następujący sposób:</a:t>
            </a:r>
            <a:endParaRPr sz="19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/>
          <p:nvPr>
            <p:ph type="title"/>
          </p:nvPr>
        </p:nvSpPr>
        <p:spPr>
          <a:xfrm>
            <a:off x="144325" y="1052700"/>
            <a:ext cx="914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3200"/>
              <a:t>Badanie zostało przeprowadzone w grupie 24 nauczycieli:</a:t>
            </a:r>
            <a:endParaRPr sz="3200"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-"/>
            </a:pPr>
            <a:r>
              <a:rPr lang="pl" sz="3200"/>
              <a:t>12 nauczycieli edukacji wczesnoszkolnej w klasach 1-3,</a:t>
            </a:r>
            <a:endParaRPr sz="3200"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-"/>
            </a:pPr>
            <a:r>
              <a:rPr lang="pl" sz="3200"/>
              <a:t>12 nauczycieli STEM, którzy uczą matematyki, informatyki, przedmiotów ścisłych, biologii, chemii, fizyki, techniki, doradztwa zawodowego w klasach 4-8.</a:t>
            </a:r>
            <a:endParaRPr sz="3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3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3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2"/>
          <p:cNvSpPr txBox="1"/>
          <p:nvPr/>
        </p:nvSpPr>
        <p:spPr>
          <a:xfrm>
            <a:off x="65100" y="130325"/>
            <a:ext cx="9078900" cy="50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Podsumowując, można stwierdzić, że duża część nauczycieli: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p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chce wspierać </a:t>
            </a:r>
            <a:r>
              <a:rPr lang="p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 uczenia się przez działanie, </a:t>
            </a:r>
            <a:r>
              <a:rPr lang="p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przez doświadczenie,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p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chce angażować uczniów w praktyczne doświadczenia i refleksje,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p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chce łączyć teorię i wiedzę zdobytą w klasie z rzeczywistymi sytuacjami,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p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chce </a:t>
            </a:r>
            <a:r>
              <a:rPr lang="p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doskonalić swoje umiejętności w zakresie IT i </a:t>
            </a:r>
            <a:r>
              <a:rPr lang="p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wykorzystać </a:t>
            </a:r>
            <a:r>
              <a:rPr lang="p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tją </a:t>
            </a:r>
            <a:r>
              <a:rPr lang="p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 procesie edukacji, aby uczynić nauczanie i uczenie się bardziej efektywnymi i interesującymi,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p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dostrzega szereg korzyści w nauczaniu poza klasą, gdzie uczniowie spotkają się z rzeczywistymi problemami do rozwiązania, zdobędą doświadczenia, które pomogą im się uczyć,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p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chce rozwijać praktyczne metody nauczania, które łączą teorię z praktycznymi zadaniami,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p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jest gotowa do wprowadzenia innowacyjnych metod nauczania mających na celu głębsze zaangażowanie uczniów w proces uczenia się, ale muszą rozwinąć pewne umiejętności w tym zakresie,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p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kładzie nacisk na utrzymanie wysokiego zaangażowania uczniów w proces uczenia się, chcą stworzyć bardziej dynamiczne, oparte na współpracy i skoncentrowane na uczniach środowisko.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blue logo with text&#10;&#10;Description automatically generated"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44450" y="190500"/>
            <a:ext cx="1162050" cy="139065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666750" y="491300"/>
            <a:ext cx="6722700" cy="8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Old Standard TT"/>
              <a:buAutoNum type="arabicPeriod"/>
            </a:pPr>
            <a:r>
              <a:rPr lang="pl" sz="19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Wskaż, jak często korzystasz ze sprzętu IT podczas lekcji (w tym przygotowując się do lekcji).</a:t>
            </a:r>
            <a:endParaRPr sz="4500">
              <a:solidFill>
                <a:schemeClr val="dk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pic>
        <p:nvPicPr>
          <p:cNvPr descr="Wykres odpowiedzi z Formularzy. Tytuł pytania: Wskaż, jak często korzystasz ze sprzętu IT podczas lekcji (w tym przygotowując się do lekcji).. Liczba odpowiedzi: ." id="74" name="Google Shape;74;p15"/>
          <p:cNvPicPr preferRelativeResize="0"/>
          <p:nvPr/>
        </p:nvPicPr>
        <p:blipFill rotWithShape="1">
          <a:blip r:embed="rId4">
            <a:alphaModFix/>
          </a:blip>
          <a:srcRect b="0" l="3063" r="0" t="19961"/>
          <a:stretch/>
        </p:blipFill>
        <p:spPr>
          <a:xfrm>
            <a:off x="165400" y="1980175"/>
            <a:ext cx="8813200" cy="251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ctrTitle"/>
          </p:nvPr>
        </p:nvSpPr>
        <p:spPr>
          <a:xfrm>
            <a:off x="72750" y="1859875"/>
            <a:ext cx="8835600" cy="3113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-"/>
            </a:pPr>
            <a:r>
              <a:rPr lang="pl" sz="2000">
                <a:solidFill>
                  <a:schemeClr val="lt1"/>
                </a:solidFill>
              </a:rPr>
              <a:t>Prawie każdy ankietowany nauczyciel korzysta na co dzień z komputera.  </a:t>
            </a:r>
            <a:endParaRPr sz="2000">
              <a:solidFill>
                <a:schemeClr val="lt1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-"/>
            </a:pPr>
            <a:r>
              <a:rPr lang="pl" sz="2000">
                <a:solidFill>
                  <a:schemeClr val="lt1"/>
                </a:solidFill>
              </a:rPr>
              <a:t>Większość używa tablicy interaktywnej/wyświetlacza, projektora w codziennej pracy.  </a:t>
            </a:r>
            <a:endParaRPr sz="2000">
              <a:solidFill>
                <a:schemeClr val="lt1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-"/>
            </a:pPr>
            <a:r>
              <a:rPr lang="pl" sz="2000">
                <a:solidFill>
                  <a:schemeClr val="lt1"/>
                </a:solidFill>
              </a:rPr>
              <a:t>Sprzętem używanym co najmniej raz w tygodniu jest również drukarka i/lub kopiarka. </a:t>
            </a:r>
            <a:endParaRPr sz="2000">
              <a:solidFill>
                <a:schemeClr val="lt1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-"/>
            </a:pPr>
            <a:r>
              <a:rPr lang="pl" sz="2000">
                <a:solidFill>
                  <a:schemeClr val="lt1"/>
                </a:solidFill>
              </a:rPr>
              <a:t>Prawie jedna trzecia twierdzi, że przynajmniej raz w tygodniu korzysta z pracowni komputerowej. </a:t>
            </a:r>
            <a:endParaRPr sz="2000">
              <a:solidFill>
                <a:schemeClr val="lt1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-"/>
            </a:pPr>
            <a:r>
              <a:rPr lang="pl" sz="2000">
                <a:solidFill>
                  <a:schemeClr val="lt1"/>
                </a:solidFill>
              </a:rPr>
              <a:t>Tylko nieliczni twierdzą, że używają mobile classroom (było to powszechne narzędzie podczas nauczania online spowodowanego pandemią Covid 19).</a:t>
            </a:r>
            <a:endParaRPr sz="2000">
              <a:solidFill>
                <a:schemeClr val="lt1"/>
              </a:solidFill>
            </a:endParaRPr>
          </a:p>
        </p:txBody>
      </p:sp>
      <p:pic>
        <p:nvPicPr>
          <p:cNvPr descr="A blue logo with text&#10;&#10;Description automatically generated" id="80" name="Google Shape;8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44450" y="190500"/>
            <a:ext cx="1162050" cy="1390650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666750" y="491300"/>
            <a:ext cx="6722700" cy="8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Analizując odpowiedzi możemy zauważyć, że:</a:t>
            </a: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>
            <p:ph type="title"/>
          </p:nvPr>
        </p:nvSpPr>
        <p:spPr>
          <a:xfrm>
            <a:off x="120325" y="1945050"/>
            <a:ext cx="9023700" cy="31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l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2.  Sprzęt informatyczny, którego szkole brakuje do zapewnienia wysokiej jakości procesu nauczania</a:t>
            </a:r>
            <a:endParaRPr b="1"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pl" sz="1900">
                <a:solidFill>
                  <a:schemeClr val="lt1"/>
                </a:solidFill>
              </a:rPr>
              <a:t>Większość ankietowanych nauczycieli stwierdziła, że sprzęt IT potrzebny w szkole to: </a:t>
            </a:r>
            <a:endParaRPr sz="1900">
              <a:solidFill>
                <a:schemeClr val="lt1"/>
              </a:solidFill>
            </a:endParaRPr>
          </a:p>
          <a:p>
            <a:pPr indent="-34925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900"/>
              <a:buChar char="-"/>
            </a:pPr>
            <a:r>
              <a:rPr lang="pl" sz="1900">
                <a:solidFill>
                  <a:schemeClr val="lt1"/>
                </a:solidFill>
              </a:rPr>
              <a:t>tablety dla uczniów i szybkie łącze WiFi, tablety graficzne, </a:t>
            </a:r>
            <a:endParaRPr sz="1900">
              <a:solidFill>
                <a:schemeClr val="lt1"/>
              </a:solidFill>
            </a:endParaRPr>
          </a:p>
          <a:p>
            <a:pPr indent="-34925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-"/>
            </a:pPr>
            <a:r>
              <a:rPr lang="pl" sz="1900">
                <a:solidFill>
                  <a:schemeClr val="lt1"/>
                </a:solidFill>
              </a:rPr>
              <a:t>drukarka/kopiarka w każdej klasie,</a:t>
            </a:r>
            <a:endParaRPr sz="1900">
              <a:solidFill>
                <a:schemeClr val="lt1"/>
              </a:solidFill>
            </a:endParaRPr>
          </a:p>
          <a:p>
            <a:pPr indent="-34925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-"/>
            </a:pPr>
            <a:r>
              <a:rPr lang="pl" sz="1900">
                <a:solidFill>
                  <a:schemeClr val="lt1"/>
                </a:solidFill>
              </a:rPr>
              <a:t>tablica interaktywna.</a:t>
            </a:r>
            <a:endParaRPr sz="19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pl" sz="1900">
                <a:solidFill>
                  <a:schemeClr val="lt1"/>
                </a:solidFill>
              </a:rPr>
              <a:t>Pojawiły się również odpowiedzi związane z konkretnym przedmiotem: </a:t>
            </a:r>
            <a:endParaRPr sz="19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pl" sz="1900">
                <a:solidFill>
                  <a:schemeClr val="lt1"/>
                </a:solidFill>
              </a:rPr>
              <a:t>- oprogramowanie Wirtualne Laboratorium, </a:t>
            </a:r>
            <a:endParaRPr sz="19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pl" sz="1900">
                <a:solidFill>
                  <a:schemeClr val="lt1"/>
                </a:solidFill>
              </a:rPr>
              <a:t>- innowacyjne narzędzie edukacyjne, które wykorzystuje technologię wirtualnej rzeczywistości (VR) w procesie uczenia się,</a:t>
            </a:r>
            <a:endParaRPr sz="19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pl" sz="1900">
                <a:solidFill>
                  <a:schemeClr val="lt1"/>
                </a:solidFill>
              </a:rPr>
              <a:t>- mikroskopy z elektronicznymi wyświetlaczami,</a:t>
            </a:r>
            <a:endParaRPr sz="19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pl" sz="1900">
                <a:solidFill>
                  <a:schemeClr val="lt1"/>
                </a:solidFill>
              </a:rPr>
              <a:t>- pomoce dydaktyczne do optyki. </a:t>
            </a:r>
            <a:endParaRPr b="1" sz="5900" u="sng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/>
        </p:nvSpPr>
        <p:spPr>
          <a:xfrm>
            <a:off x="426125" y="1148000"/>
            <a:ext cx="8377200" cy="365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2200">
                <a:solidFill>
                  <a:schemeClr val="l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Znaczna liczba nauczycieli </a:t>
            </a:r>
            <a:r>
              <a:rPr lang="pl" sz="2200">
                <a:solidFill>
                  <a:schemeClr val="l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odpowiedziała</a:t>
            </a:r>
            <a:r>
              <a:rPr lang="pl" sz="2200">
                <a:solidFill>
                  <a:schemeClr val="l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, że korzysta z:</a:t>
            </a:r>
            <a:endParaRPr sz="2200">
              <a:solidFill>
                <a:schemeClr val="l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pl" sz="2200">
                <a:solidFill>
                  <a:schemeClr val="l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- e-booków </a:t>
            </a:r>
            <a:endParaRPr sz="2200">
              <a:solidFill>
                <a:schemeClr val="l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pl" sz="2200">
                <a:solidFill>
                  <a:schemeClr val="l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- Canva </a:t>
            </a:r>
            <a:endParaRPr sz="2200">
              <a:solidFill>
                <a:schemeClr val="l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pl" sz="2200">
                <a:solidFill>
                  <a:schemeClr val="l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- Genially</a:t>
            </a:r>
            <a:endParaRPr sz="2200">
              <a:solidFill>
                <a:schemeClr val="l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pl" sz="2200">
                <a:solidFill>
                  <a:schemeClr val="l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- Kahoot </a:t>
            </a:r>
            <a:endParaRPr sz="2200">
              <a:solidFill>
                <a:schemeClr val="l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pl" sz="2200">
                <a:solidFill>
                  <a:schemeClr val="l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- Twinki </a:t>
            </a:r>
            <a:endParaRPr sz="2200">
              <a:solidFill>
                <a:schemeClr val="l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pl" sz="2200">
                <a:solidFill>
                  <a:schemeClr val="l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- kanałów You Tube </a:t>
            </a:r>
            <a:endParaRPr sz="2200">
              <a:solidFill>
                <a:schemeClr val="l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pl" sz="2200">
                <a:solidFill>
                  <a:schemeClr val="l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- zasobów online i platform edukacyjnych dla nauczycieli</a:t>
            </a:r>
            <a:endParaRPr sz="2200">
              <a:solidFill>
                <a:schemeClr val="l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-36830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Calibri"/>
              <a:buChar char="-"/>
            </a:pPr>
            <a:r>
              <a:t/>
            </a:r>
            <a:endParaRPr sz="2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Calibri"/>
              <a:buChar char="-"/>
            </a:pPr>
            <a:r>
              <a:t/>
            </a:r>
            <a:endParaRPr sz="2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4400">
              <a:solidFill>
                <a:schemeClr val="lt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92" name="Google Shape;92;p18"/>
          <p:cNvSpPr txBox="1"/>
          <p:nvPr/>
        </p:nvSpPr>
        <p:spPr>
          <a:xfrm>
            <a:off x="295850" y="175475"/>
            <a:ext cx="8757900" cy="11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3. Wskaż narzędzia online, z których korzystasz w procesie uczenia się (np. padlet.com, canva.com).</a:t>
            </a:r>
            <a:endParaRPr sz="4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type="ctrTitle"/>
          </p:nvPr>
        </p:nvSpPr>
        <p:spPr>
          <a:xfrm>
            <a:off x="391025" y="1920050"/>
            <a:ext cx="8169000" cy="155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9"/>
          <p:cNvSpPr txBox="1"/>
          <p:nvPr/>
        </p:nvSpPr>
        <p:spPr>
          <a:xfrm>
            <a:off x="391025" y="431150"/>
            <a:ext cx="7855500" cy="141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2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4. Ocena własnych umiejętności:</a:t>
            </a:r>
            <a:endParaRPr sz="23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Wykres odpowiedzi z Formularzy. Tytuł pytania: Oceń swoje umiejętności:. Liczba odpowiedzi: ." id="99" name="Google Shape;99;p19"/>
          <p:cNvPicPr preferRelativeResize="0"/>
          <p:nvPr/>
        </p:nvPicPr>
        <p:blipFill rotWithShape="1">
          <a:blip r:embed="rId3">
            <a:alphaModFix/>
          </a:blip>
          <a:srcRect b="0" l="3390" r="1642" t="19698"/>
          <a:stretch/>
        </p:blipFill>
        <p:spPr>
          <a:xfrm>
            <a:off x="143575" y="1920050"/>
            <a:ext cx="8856850" cy="2872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/>
          <p:nvPr>
            <p:ph type="ctrTitle"/>
          </p:nvPr>
        </p:nvSpPr>
        <p:spPr>
          <a:xfrm>
            <a:off x="1022850" y="1980175"/>
            <a:ext cx="8261400" cy="2632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 u="sng">
              <a:solidFill>
                <a:schemeClr val="lt1"/>
              </a:solidFill>
            </a:endParaRPr>
          </a:p>
          <a:p>
            <a:pPr indent="-4064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-"/>
            </a:pPr>
            <a:r>
              <a:rPr lang="pl" sz="2300">
                <a:solidFill>
                  <a:schemeClr val="lt1"/>
                </a:solidFill>
              </a:rPr>
              <a:t>Połowa nauczycieli stwierdziła, że są w tym dobrzy, </a:t>
            </a:r>
            <a:endParaRPr sz="2300">
              <a:solidFill>
                <a:schemeClr val="lt1"/>
              </a:solidFill>
            </a:endParaRPr>
          </a:p>
          <a:p>
            <a:pPr indent="-4064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-"/>
            </a:pPr>
            <a:r>
              <a:rPr lang="pl" sz="2300">
                <a:solidFill>
                  <a:schemeClr val="lt1"/>
                </a:solidFill>
              </a:rPr>
              <a:t>20% oceniło swoje umiejętności jako bardzo dobre, </a:t>
            </a:r>
            <a:endParaRPr sz="2300">
              <a:solidFill>
                <a:schemeClr val="lt1"/>
              </a:solidFill>
            </a:endParaRPr>
          </a:p>
          <a:p>
            <a:pPr indent="-4064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-"/>
            </a:pPr>
            <a:r>
              <a:rPr lang="pl" sz="2300">
                <a:solidFill>
                  <a:schemeClr val="lt1"/>
                </a:solidFill>
              </a:rPr>
              <a:t>a 30% jako neutralne, </a:t>
            </a:r>
            <a:endParaRPr sz="2300">
              <a:solidFill>
                <a:schemeClr val="lt1"/>
              </a:solidFill>
            </a:endParaRPr>
          </a:p>
          <a:p>
            <a:pPr indent="-4064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-"/>
            </a:pPr>
            <a:r>
              <a:rPr lang="pl" sz="2300">
                <a:solidFill>
                  <a:schemeClr val="lt1"/>
                </a:solidFill>
              </a:rPr>
              <a:t>a 10% wybrało opcję, że należy je rozwijać.</a:t>
            </a:r>
            <a:endParaRPr sz="2300">
              <a:solidFill>
                <a:schemeClr val="lt1"/>
              </a:solidFill>
            </a:endParaRPr>
          </a:p>
          <a:p>
            <a:pPr indent="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 u="sng">
              <a:solidFill>
                <a:schemeClr val="lt1"/>
              </a:solidFill>
            </a:endParaRPr>
          </a:p>
        </p:txBody>
      </p:sp>
      <p:sp>
        <p:nvSpPr>
          <p:cNvPr id="105" name="Google Shape;105;p20"/>
          <p:cNvSpPr txBox="1"/>
          <p:nvPr/>
        </p:nvSpPr>
        <p:spPr>
          <a:xfrm>
            <a:off x="436150" y="360375"/>
            <a:ext cx="8141400" cy="181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25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Wybór i wykorzystanie odpowiednich narzędzi informatycznych, programów online na lekcjach</a:t>
            </a:r>
            <a:endParaRPr sz="25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5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ctrTitle"/>
          </p:nvPr>
        </p:nvSpPr>
        <p:spPr>
          <a:xfrm>
            <a:off x="902375" y="2852500"/>
            <a:ext cx="8169000" cy="155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 u="sng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 u="sng">
              <a:solidFill>
                <a:schemeClr val="lt1"/>
              </a:solidFill>
            </a:endParaRPr>
          </a:p>
          <a:p>
            <a:pPr indent="-37465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Char char="-"/>
            </a:pPr>
            <a:r>
              <a:rPr lang="pl" sz="2300">
                <a:solidFill>
                  <a:schemeClr val="lt1"/>
                </a:solidFill>
              </a:rPr>
              <a:t>60% nauczycieli stwierdziło, że są w tym bardzo dobrzy, </a:t>
            </a:r>
            <a:endParaRPr sz="2300">
              <a:solidFill>
                <a:schemeClr val="lt1"/>
              </a:solidFill>
            </a:endParaRPr>
          </a:p>
          <a:p>
            <a:pPr indent="-37465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Char char="-"/>
            </a:pPr>
            <a:r>
              <a:rPr lang="pl" sz="2300">
                <a:solidFill>
                  <a:schemeClr val="lt1"/>
                </a:solidFill>
              </a:rPr>
              <a:t>prawie co trzecia ankietowana osoba stwierdziła, że jest w tym dobra, </a:t>
            </a:r>
            <a:endParaRPr sz="2300">
              <a:solidFill>
                <a:schemeClr val="lt1"/>
              </a:solidFill>
            </a:endParaRPr>
          </a:p>
          <a:p>
            <a:pPr indent="-37465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Char char="-"/>
            </a:pPr>
            <a:r>
              <a:rPr lang="pl" sz="2300">
                <a:solidFill>
                  <a:schemeClr val="lt1"/>
                </a:solidFill>
              </a:rPr>
              <a:t>a 5% oceniło swoje umiejętności jako neutralne lub wymagające rozwoju.</a:t>
            </a:r>
            <a:endParaRPr sz="2300">
              <a:solidFill>
                <a:schemeClr val="lt1"/>
              </a:solidFill>
            </a:endParaRPr>
          </a:p>
        </p:txBody>
      </p:sp>
      <p:sp>
        <p:nvSpPr>
          <p:cNvPr id="111" name="Google Shape;111;p21"/>
          <p:cNvSpPr txBox="1"/>
          <p:nvPr/>
        </p:nvSpPr>
        <p:spPr>
          <a:xfrm>
            <a:off x="391025" y="431125"/>
            <a:ext cx="57051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29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Planowanie/zarządzanie czasem</a:t>
            </a:r>
            <a:endParaRPr sz="2300" u="sng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