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italic.fntdata"/><Relationship Id="rId6" Type="http://schemas.openxmlformats.org/officeDocument/2006/relationships/slide" Target="slides/slide1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273bcd4076_0_10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273bcd4076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6f90357f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6f90357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73bcd4076_0_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73bcd407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73bcd4076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273bcd407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141c17dedb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141c17ded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273bcd4076_0_6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273bcd407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273bcd4076_0_8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273bcd407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d59ded3fa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d59ded3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d59ded3fa_0_10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d59ded3f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/>
              <a:t>Wyniki ankiety dla rodziców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500"/>
              <a:t>Szkoła Podstawowa nr 3 im. H. Brodatego w Złotoryi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197525" y="3840650"/>
            <a:ext cx="8756100" cy="787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100">
                <a:solidFill>
                  <a:schemeClr val="lt1"/>
                </a:solidFill>
              </a:rPr>
              <a:t>Kwestionariusz stworzony w ramach programu Erasmus+ Partnerstwa współpracy w edukacji szkolnej projekt "Dywersyfikacja ekosystemu STEM" nr 2024-1-LV01-KA220-SCH-000250755</a:t>
            </a:r>
            <a:endParaRPr sz="2600">
              <a:solidFill>
                <a:schemeClr val="lt1"/>
              </a:solidFill>
            </a:endParaRPr>
          </a:p>
        </p:txBody>
      </p:sp>
      <p:pic>
        <p:nvPicPr>
          <p:cNvPr descr="A blue flag with yellow stars&#10;&#10;Description automatically generated"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525" y="0"/>
            <a:ext cx="175260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logo with text&#10;&#10;Description automatically generated"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ctrTitle"/>
          </p:nvPr>
        </p:nvSpPr>
        <p:spPr>
          <a:xfrm>
            <a:off x="-310825" y="2386275"/>
            <a:ext cx="9495000" cy="323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Wśród odpowiedzi rodziców powtarzają się: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koła nauk praktycznych, matematyka, programowanie, robotyka, automatyka, matematyka, geografia, geologia, botanika, zajęcia politechniczne, budownictwo, mechanika, zajęcia wojskowe,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różne kluby sportowe, 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klub języków obcych, 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edukacja prospołeczna, dodatkowe lekcje pozwalające nadrobić zaległości,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zajęcia rozwijające umiejętności miękkie, kreatywność, sposoby radzenia sobie ze stresem,</a:t>
            </a:r>
            <a:endParaRPr sz="17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700">
                <a:solidFill>
                  <a:schemeClr val="lt1"/>
                </a:solidFill>
              </a:rPr>
              <a:t>- lekcje gry na instrumentach, lekcje śpiewu, plastyka, taniec, koło teatralne, teatr szkolny.</a:t>
            </a:r>
            <a:endParaRPr sz="17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123" name="Google Shape;123;p22"/>
          <p:cNvSpPr txBox="1"/>
          <p:nvPr/>
        </p:nvSpPr>
        <p:spPr>
          <a:xfrm>
            <a:off x="210550" y="295800"/>
            <a:ext cx="8502300" cy="1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7. Czego brakuje w ofercie edukacji zainteresowań i zajęć pozalekcyjnych - na co uczęszczałoby dziecko w szkole, gdyby było to oferowane?</a:t>
            </a:r>
            <a:endParaRPr sz="2400">
              <a:solidFill>
                <a:srgbClr val="2021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/>
        </p:nvSpPr>
        <p:spPr>
          <a:xfrm>
            <a:off x="375975" y="496300"/>
            <a:ext cx="8487300" cy="3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Podsumowując, oczywiste jest, że duża część rodziców: </a:t>
            </a:r>
            <a:endParaRPr b="1" sz="19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wskazuje na potrzebę rozszerzenia oferty zajęć pozalekcyjnych: sportowych, muzycznych, klubów przedmiotowych, zajęć rozwijających talenty, zajęć z umiejętności miękkich, kreatywności, sposobów radzenia sobie ze stresem - chciałaby, aby edukacja była bardziej praktyczna niż teoretyczna,</a:t>
            </a:r>
            <a:endParaRPr sz="19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uważa, że szkoła powinna pomagać uczniom w określeniu i przygotowaniu się do przyszłej kariery zawodowej poprzez programy, w których uczniowie mogą znaleźć swoją pasję i zobaczyć, co będzie dla nich najlepsze,</a:t>
            </a:r>
            <a:endParaRPr sz="19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l" sz="1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chce, aby szkoła stwarzała możliwość poznania różnych ścieżek kariery, pomagała zwiększyć świadomość dzieci na temat szerokiej gamy zawodów, zwracając uwagę uczniów na osoby wykonujące różne zawody.</a:t>
            </a:r>
            <a:endParaRPr sz="19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133350" y="1062800"/>
            <a:ext cx="8877300" cy="205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pl" sz="3100"/>
              <a:t>Badanie przeprowadzono w grupie 87 rodziców uczniów w wieku 12-15 lat, których poproszono o udzielenie odpowiedzi na temat zainteresowań i zajęć pozalekcyjnych ich dzieci.</a:t>
            </a:r>
            <a:endParaRPr sz="3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pic>
        <p:nvPicPr>
          <p:cNvPr descr="Wykres odpowiedzi z Formularzy. Tytuł pytania: 1.Prosimy o podanie wieku dziecka *.. Liczba odpowiedzi: 87 odpowiedzi." id="68" name="Google Shape;68;p14" title="1.Prosimy o podanie wieku dziecka *."/>
          <p:cNvPicPr preferRelativeResize="0"/>
          <p:nvPr/>
        </p:nvPicPr>
        <p:blipFill rotWithShape="1">
          <a:blip r:embed="rId3">
            <a:alphaModFix/>
          </a:blip>
          <a:srcRect b="3185" l="19298" r="30535" t="25221"/>
          <a:stretch/>
        </p:blipFill>
        <p:spPr>
          <a:xfrm>
            <a:off x="4572000" y="2361200"/>
            <a:ext cx="4214077" cy="252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133350" y="761975"/>
            <a:ext cx="8877300" cy="205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2. Płeć uczniów: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-457200" lvl="0" marL="914400" rtl="0" algn="l"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pl" sz="3600"/>
              <a:t>50,06% mężczyźni </a:t>
            </a:r>
            <a:endParaRPr sz="3600"/>
          </a:p>
          <a:p>
            <a:pPr indent="-457200" lvl="0" marL="914400" rtl="0" algn="l"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pl" sz="3600"/>
              <a:t>49,4% kobiety</a:t>
            </a:r>
            <a:endParaRPr sz="3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pic>
        <p:nvPicPr>
          <p:cNvPr descr="Wykres odpowiedzi z Formularzy. Tytuł pytania: 2.Podaj płeć dziecka *.. Liczba odpowiedzi: 87 odpowiedzi." id="74" name="Google Shape;74;p15" title="2.Podaj płeć dziecka *."/>
          <p:cNvPicPr preferRelativeResize="0"/>
          <p:nvPr/>
        </p:nvPicPr>
        <p:blipFill rotWithShape="1">
          <a:blip r:embed="rId3">
            <a:alphaModFix/>
          </a:blip>
          <a:srcRect b="7571" l="15666" r="22236" t="17460"/>
          <a:stretch/>
        </p:blipFill>
        <p:spPr>
          <a:xfrm>
            <a:off x="4269525" y="2371225"/>
            <a:ext cx="4741125" cy="240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logo with text&#10;&#10;Description automatically generated"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651725" y="310825"/>
            <a:ext cx="67227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3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Respondenci zostali poproszeni o udzielenie odpowiedzi na 7 pytań.</a:t>
            </a:r>
            <a:endParaRPr sz="34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396050" y="2255925"/>
            <a:ext cx="8310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Celem ankiety było poznanie stanu wiedzy, zainteresowań i potrzeb uczniów w dziedzinie STEM. Odpowiedzi pomogą udoskonalić ofertę edukacyjną szkoły, </a:t>
            </a:r>
            <a:r>
              <a:rPr lang="pl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jak również uzupełnić ofertę zajęć pozalekcyjnych. Odpowiedzi zostaną wykorzystane w formie podsumowania przy opracowywaniu strategii ekosystemu STEM w ra</a:t>
            </a:r>
            <a:r>
              <a:rPr lang="pl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</a:t>
            </a:r>
            <a:r>
              <a:rPr lang="pl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ach projektu partnerstwa strategicznego ERASMUS+ KA2 "Diversifyingthe STEM Ecosystem".</a:t>
            </a:r>
            <a:endParaRPr sz="20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logo with text&#10;&#10;Description automatically generated"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606600" y="340900"/>
            <a:ext cx="67227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3.Czy przyszła kariera/dalsza edukacja Twojego dziecka może być związana z dziedziną STEM (nauki ścisłe, technologia, inżynieria, matematyka)?</a:t>
            </a:r>
            <a:endParaRPr sz="4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descr="Wykres odpowiedzi z Formularzy. Tytuł pytania: 3.Czy przyszła kariera/dalsza edukacja Twojego dziecka może być związana z dziedziną STEM (nauka, technologia, inżynieria, matematyka)?. Liczba odpowiedzi: 87 odpowiedzi." id="88" name="Google Shape;88;p17" title="3.Czy przyszła kariera/dalsza edukacja Twojego dziecka może być związana z dziedziną STEM (nauka, technologia, inżynieria, matematyka)?"/>
          <p:cNvPicPr preferRelativeResize="0"/>
          <p:nvPr/>
        </p:nvPicPr>
        <p:blipFill rotWithShape="1">
          <a:blip r:embed="rId4">
            <a:alphaModFix/>
          </a:blip>
          <a:srcRect b="1938" l="14480" r="48493" t="22344"/>
          <a:stretch/>
        </p:blipFill>
        <p:spPr>
          <a:xfrm>
            <a:off x="6141125" y="2100500"/>
            <a:ext cx="2661898" cy="24664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606600" y="2311050"/>
            <a:ext cx="5489400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47,1% - Moje dziecko jeszcze nie zdecydowało </a:t>
            </a:r>
            <a:endParaRPr sz="2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40,2% - Tak </a:t>
            </a:r>
            <a:endParaRPr sz="2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7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12,6% - Nie</a:t>
            </a:r>
            <a:endParaRPr sz="2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logo with text&#10;&#10;Description automatically generated"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606600" y="340900"/>
            <a:ext cx="70536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Co może pomóc dziecku wybrać najbardziej odpowiedni zawód/ dalszą edukację? (będziemy wdzięczni za konkretny pomysł, który mógłby zostać wdrożony w szkole)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90300" y="1769700"/>
            <a:ext cx="8963400" cy="33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Najpopularniejsze odpowiedzi można pogrupować w następujący sposób: </a:t>
            </a:r>
            <a:endParaRPr sz="20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testy ps</a:t>
            </a: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y</a:t>
            </a: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chologiczne, spotkania z przedstawicielami różnych zawodów, prezentacja profilu zawodów,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dyskusje na temat różnych zawodów, zajęcia promocyjno-edukacyjne prowadzone w szkole,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wizyty w różnych zakładach pracy,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dodatkowe zajęcia uświadamiające dzieci na temat przyszłej kariery i dalszej edukacji,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spotkania z doradcą zawodowym lub przeprowadzenie diagnoz/</a:t>
            </a: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kwestionariusza</a:t>
            </a: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predyspozycji zawodowych.</a:t>
            </a:r>
            <a:endParaRPr sz="17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logo with text&#10;&#10;Description automatically generated"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4450" y="190500"/>
            <a:ext cx="11620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606600" y="340900"/>
            <a:ext cx="73242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Co może pomóc dziecku wybrać najbardziej odpowiedni zawód/ dalszą edukację? (będziemy wdzięczni za konkretny pomysł, który mógłby zostać wdrożony w szkole)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0" y="1581150"/>
            <a:ext cx="8963400" cy="3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ld Standard TT"/>
              <a:buChar char="-"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dodatkowe zajęcia z matematyki, biologii, nauk ścisłych, informatyki, programowania, robotyki,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ld Standard TT"/>
              <a:buChar char="-"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warsztaty techniczne, zajęcia praktyczne z różnych dziedzin,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ld Standard TT"/>
              <a:buChar char="-"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zajęcia praktyczne w laboratorium, zajęcia praktyczne, eksperymenty naukowe,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ld Standard TT"/>
              <a:buChar char="-"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różnorodne zajęcia pozalekcyjne, niezwiązane z rozwijaniem zagadnień omawianych w programie, zajęcia takie jak klub fotograficzny, klub dyskusyjny itp. umożliwiające dziecku poznanie swoich mocnych i słabych stron,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Old Standard TT"/>
              <a:buChar char="-"/>
            </a:pPr>
            <a:r>
              <a:rPr lang="pl" sz="1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wymiany językowe.</a:t>
            </a:r>
            <a:endParaRPr sz="1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ctrTitle"/>
          </p:nvPr>
        </p:nvSpPr>
        <p:spPr>
          <a:xfrm>
            <a:off x="391025" y="1920050"/>
            <a:ext cx="5855400" cy="306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-"/>
            </a:pPr>
            <a:r>
              <a:rPr lang="pl" sz="2200">
                <a:solidFill>
                  <a:schemeClr val="lt1"/>
                </a:solidFill>
              </a:rPr>
              <a:t>Większość rodziców (ponad 70%) twierdzi, że chce, aby ich dziecko nauczyło się dodatkowych umiejętności, które będą przydatne w przyszłości,</a:t>
            </a:r>
            <a:endParaRPr sz="2200">
              <a:solidFill>
                <a:schemeClr val="lt1"/>
              </a:solidFill>
            </a:endParaRPr>
          </a:p>
          <a:p>
            <a:pPr indent="-3683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-"/>
            </a:pPr>
            <a:r>
              <a:rPr lang="pl" sz="2200">
                <a:solidFill>
                  <a:schemeClr val="lt1"/>
                </a:solidFill>
              </a:rPr>
              <a:t>prawie 20% chce regularnych zajęć pozalekcyjnych dla swojego dziecka,</a:t>
            </a:r>
            <a:endParaRPr sz="2200">
              <a:solidFill>
                <a:schemeClr val="lt1"/>
              </a:solidFill>
            </a:endParaRPr>
          </a:p>
          <a:p>
            <a:pPr indent="-3683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-"/>
            </a:pPr>
            <a:r>
              <a:rPr lang="pl" sz="2200">
                <a:solidFill>
                  <a:schemeClr val="lt1"/>
                </a:solidFill>
              </a:rPr>
              <a:t>tylko 8% stwierdziło, że ich dziecko realizuje pasję, hobby w domu.</a:t>
            </a:r>
            <a:endParaRPr sz="2200">
              <a:solidFill>
                <a:schemeClr val="lt1"/>
              </a:solidFill>
            </a:endParaRPr>
          </a:p>
        </p:txBody>
      </p:sp>
      <p:sp>
        <p:nvSpPr>
          <p:cNvPr id="109" name="Google Shape;109;p20"/>
          <p:cNvSpPr txBox="1"/>
          <p:nvPr/>
        </p:nvSpPr>
        <p:spPr>
          <a:xfrm>
            <a:off x="466200" y="345950"/>
            <a:ext cx="8211600" cy="8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Czy masz wpływ na wybór </a:t>
            </a: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przez Twoje dziecko </a:t>
            </a:r>
            <a:r>
              <a:rPr lang="p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zajęć pozalekcyjnych, klubów zainteresowań?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Wykres odpowiedzi z Formularzy. Tytuł pytania: 5. Czy masz wpływ na wybór zajęć dodatkowych/ pozalekcyjnych przez Twoje dziecko?&#10;. Liczba odpowiedzi: 87 odpowiedzi." id="110" name="Google Shape;110;p20" title="5. Czy masz wpływ na wybór zajęć dodatkowych/ pozalekcyjnych przez Twoje dziecko?&#10;"/>
          <p:cNvPicPr preferRelativeResize="0"/>
          <p:nvPr/>
        </p:nvPicPr>
        <p:blipFill rotWithShape="1">
          <a:blip r:embed="rId3">
            <a:alphaModFix/>
          </a:blip>
          <a:srcRect b="0" l="18474" r="52632" t="22875"/>
          <a:stretch/>
        </p:blipFill>
        <p:spPr>
          <a:xfrm>
            <a:off x="6246375" y="1814750"/>
            <a:ext cx="2641951" cy="2964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 txBox="1"/>
          <p:nvPr/>
        </p:nvSpPr>
        <p:spPr>
          <a:xfrm>
            <a:off x="0" y="0"/>
            <a:ext cx="300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746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ctrTitle"/>
          </p:nvPr>
        </p:nvSpPr>
        <p:spPr>
          <a:xfrm>
            <a:off x="57600" y="1684500"/>
            <a:ext cx="9028800" cy="34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Rodzice wymieniali szeroki zakres odpowiedzi, </a:t>
            </a:r>
            <a:r>
              <a:rPr lang="pl" sz="1900">
                <a:solidFill>
                  <a:schemeClr val="lt1"/>
                </a:solidFill>
              </a:rPr>
              <a:t>wśród</a:t>
            </a:r>
            <a:r>
              <a:rPr lang="pl" sz="1900">
                <a:solidFill>
                  <a:schemeClr val="lt1"/>
                </a:solidFill>
              </a:rPr>
              <a:t> których wyróżnić należy: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różne kluby sportowe,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język obcy,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matematyka, nauki ścisłe, biologia, robotyka,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lekcje gry na instrumentach, lekcje śpiewu, plastyka, taniec,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harcerstwo, </a:t>
            </a:r>
            <a:endParaRPr sz="19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900">
                <a:solidFill>
                  <a:schemeClr val="lt1"/>
                </a:solidFill>
              </a:rPr>
              <a:t>- prawie 20% respondentów stwierdziło, że dziecko nie uczestniczy w żadnych zajęciach.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210550" y="295800"/>
            <a:ext cx="7855500" cy="8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2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6. W jakich kołach zainteresowań i zajęciach pozalekcyjnych uczestniczy Twoje dziecko?</a:t>
            </a:r>
            <a:endParaRPr sz="25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